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527" r:id="rId2"/>
    <p:sldId id="257" r:id="rId3"/>
    <p:sldId id="680" r:id="rId4"/>
    <p:sldId id="528" r:id="rId5"/>
    <p:sldId id="407" r:id="rId6"/>
    <p:sldId id="677" r:id="rId7"/>
    <p:sldId id="522" r:id="rId8"/>
    <p:sldId id="362" r:id="rId9"/>
    <p:sldId id="402" r:id="rId10"/>
    <p:sldId id="361" r:id="rId11"/>
    <p:sldId id="360" r:id="rId12"/>
    <p:sldId id="679" r:id="rId13"/>
    <p:sldId id="681" r:id="rId14"/>
    <p:sldId id="682" r:id="rId15"/>
    <p:sldId id="699" r:id="rId16"/>
    <p:sldId id="700" r:id="rId17"/>
    <p:sldId id="688" r:id="rId18"/>
    <p:sldId id="701" r:id="rId19"/>
    <p:sldId id="702" r:id="rId20"/>
    <p:sldId id="703" r:id="rId21"/>
    <p:sldId id="695" r:id="rId22"/>
    <p:sldId id="696" r:id="rId23"/>
    <p:sldId id="704" r:id="rId24"/>
    <p:sldId id="698" r:id="rId25"/>
    <p:sldId id="369" r:id="rId26"/>
    <p:sldId id="370" r:id="rId27"/>
    <p:sldId id="365" r:id="rId28"/>
    <p:sldId id="354" r:id="rId29"/>
    <p:sldId id="341"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F51"/>
    <a:srgbClr val="92A70E"/>
    <a:srgbClr val="FF9AA2"/>
    <a:srgbClr val="0757B3"/>
    <a:srgbClr val="0C5DAC"/>
    <a:srgbClr val="404040"/>
    <a:srgbClr val="F2F2F2"/>
    <a:srgbClr val="2D2C2A"/>
    <a:srgbClr val="262626"/>
    <a:srgbClr val="C31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127" autoAdjust="0"/>
  </p:normalViewPr>
  <p:slideViewPr>
    <p:cSldViewPr>
      <p:cViewPr varScale="1">
        <p:scale>
          <a:sx n="134" d="100"/>
          <a:sy n="134" d="100"/>
        </p:scale>
        <p:origin x="186"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A51FF1-2203-4A3D-8A41-83E0E47565C3}" type="datetimeFigureOut">
              <a:rPr lang="en-US" smtClean="0"/>
              <a:pPr/>
              <a:t>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59D740-AB2A-46BC-8DFE-34F7A1D8CCE6}" type="slidenum">
              <a:rPr lang="en-US" smtClean="0"/>
              <a:pPr/>
              <a:t>‹#›</a:t>
            </a:fld>
            <a:endParaRPr lang="en-US"/>
          </a:p>
        </p:txBody>
      </p:sp>
    </p:spTree>
    <p:extLst>
      <p:ext uri="{BB962C8B-B14F-4D97-AF65-F5344CB8AC3E}">
        <p14:creationId xmlns:p14="http://schemas.microsoft.com/office/powerpoint/2010/main" val="131100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15977F-838F-43FE-A527-3D4E613814B3}" type="datetimeFigureOut">
              <a:rPr lang="en-US" smtClean="0"/>
              <a:pPr/>
              <a:t>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1CC4-201A-46BA-B86F-94472CA7A166}" type="slidenum">
              <a:rPr lang="en-US" smtClean="0"/>
              <a:pPr/>
              <a:t>‹#›</a:t>
            </a:fld>
            <a:endParaRPr lang="en-US"/>
          </a:p>
        </p:txBody>
      </p:sp>
    </p:spTree>
    <p:extLst>
      <p:ext uri="{BB962C8B-B14F-4D97-AF65-F5344CB8AC3E}">
        <p14:creationId xmlns:p14="http://schemas.microsoft.com/office/powerpoint/2010/main" val="392754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Portugal add</a:t>
            </a:r>
            <a:endParaRPr lang="en-GB" dirty="0"/>
          </a:p>
        </p:txBody>
      </p:sp>
      <p:sp>
        <p:nvSpPr>
          <p:cNvPr id="4" name="Slide Number Placeholder 3"/>
          <p:cNvSpPr>
            <a:spLocks noGrp="1"/>
          </p:cNvSpPr>
          <p:nvPr>
            <p:ph type="sldNum" sz="quarter" idx="5"/>
          </p:nvPr>
        </p:nvSpPr>
        <p:spPr/>
        <p:txBody>
          <a:bodyPr/>
          <a:lstStyle/>
          <a:p>
            <a:fld id="{D34E1CC4-201A-46BA-B86F-94472CA7A166}" type="slidenum">
              <a:rPr lang="en-US" smtClean="0"/>
              <a:pPr/>
              <a:t>5</a:t>
            </a:fld>
            <a:endParaRPr lang="en-US"/>
          </a:p>
        </p:txBody>
      </p:sp>
    </p:spTree>
    <p:extLst>
      <p:ext uri="{BB962C8B-B14F-4D97-AF65-F5344CB8AC3E}">
        <p14:creationId xmlns:p14="http://schemas.microsoft.com/office/powerpoint/2010/main" val="131732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25</a:t>
            </a:fld>
            <a:endParaRPr lang="en-US"/>
          </a:p>
        </p:txBody>
      </p:sp>
    </p:spTree>
    <p:extLst>
      <p:ext uri="{BB962C8B-B14F-4D97-AF65-F5344CB8AC3E}">
        <p14:creationId xmlns:p14="http://schemas.microsoft.com/office/powerpoint/2010/main" val="42814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27</a:t>
            </a:fld>
            <a:endParaRPr lang="en-US"/>
          </a:p>
        </p:txBody>
      </p:sp>
    </p:spTree>
    <p:extLst>
      <p:ext uri="{BB962C8B-B14F-4D97-AF65-F5344CB8AC3E}">
        <p14:creationId xmlns:p14="http://schemas.microsoft.com/office/powerpoint/2010/main" val="23734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76E10E-AFC0-449A-B3CD-AF2DAE5F7F5B}"/>
              </a:ext>
            </a:extLst>
          </p:cNvPr>
          <p:cNvSpPr/>
          <p:nvPr userDrawn="1"/>
        </p:nvSpPr>
        <p:spPr bwMode="hidden">
          <a:xfrm>
            <a:off x="0" y="0"/>
            <a:ext cx="9144000" cy="517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494" fontAlgn="auto">
              <a:spcBef>
                <a:spcPts val="0"/>
              </a:spcBef>
              <a:spcAft>
                <a:spcPts val="0"/>
              </a:spcAft>
              <a:defRPr/>
            </a:pPr>
            <a:endParaRPr lang="en-US" sz="1350" dirty="0"/>
          </a:p>
        </p:txBody>
      </p:sp>
      <p:sp>
        <p:nvSpPr>
          <p:cNvPr id="14" name="Title 13"/>
          <p:cNvSpPr>
            <a:spLocks noGrp="1"/>
          </p:cNvSpPr>
          <p:nvPr>
            <p:ph type="title" hasCustomPrompt="1"/>
          </p:nvPr>
        </p:nvSpPr>
        <p:spPr>
          <a:xfrm>
            <a:off x="914400" y="3318510"/>
            <a:ext cx="7315200" cy="548640"/>
          </a:xfrm>
          <a:prstGeom prst="rect">
            <a:avLst/>
          </a:prstGeom>
          <a:noFill/>
        </p:spPr>
        <p:txBody>
          <a:bodyPr anchor="ctr" anchorCtr="0"/>
          <a:lstStyle>
            <a:lvl1pPr algn="ctr">
              <a:defRPr sz="2200" b="0" spc="-80" baseline="0">
                <a:solidFill>
                  <a:schemeClr val="tx1">
                    <a:lumMod val="50000"/>
                    <a:lumOff val="50000"/>
                  </a:schemeClr>
                </a:solidFill>
                <a:latin typeface="Calibri" panose="020F0502020204030204" pitchFamily="34" charset="0"/>
                <a:cs typeface="Calibri" panose="020F0502020204030204" pitchFamily="34" charset="0"/>
              </a:defRPr>
            </a:lvl1pPr>
          </a:lstStyle>
          <a:p>
            <a:r>
              <a:rPr lang="en-US" dirty="0"/>
              <a:t>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0" y="1208489"/>
            <a:ext cx="914400" cy="906714"/>
          </a:xfrm>
          <a:prstGeom prst="rect">
            <a:avLst/>
          </a:prstGeom>
        </p:spPr>
      </p:pic>
      <p:sp>
        <p:nvSpPr>
          <p:cNvPr id="10" name="TextBox 9"/>
          <p:cNvSpPr txBox="1"/>
          <p:nvPr userDrawn="1"/>
        </p:nvSpPr>
        <p:spPr>
          <a:xfrm>
            <a:off x="7010400" y="209550"/>
            <a:ext cx="1905000" cy="153888"/>
          </a:xfrm>
          <a:prstGeom prst="rect">
            <a:avLst/>
          </a:prstGeom>
          <a:noFill/>
        </p:spPr>
        <p:txBody>
          <a:bodyPr wrap="square" lIns="0" tIns="0" rIns="0" bIns="0" rtlCol="0">
            <a:spAutoFit/>
          </a:bodyPr>
          <a:lstStyle/>
          <a:p>
            <a:pPr algn="ctr"/>
            <a:r>
              <a:rPr lang="en-US" sz="1000" b="0" kern="900" spc="20" baseline="0" dirty="0">
                <a:solidFill>
                  <a:schemeClr val="tx1">
                    <a:lumMod val="65000"/>
                    <a:lumOff val="35000"/>
                  </a:schemeClr>
                </a:solidFill>
                <a:latin typeface="Calibri" panose="020F0502020204030204" pitchFamily="34" charset="0"/>
                <a:cs typeface="Calibri" panose="020F0502020204030204" pitchFamily="34" charset="0"/>
              </a:rPr>
              <a:t>www.merinoservices.com</a:t>
            </a:r>
          </a:p>
        </p:txBody>
      </p:sp>
      <p:sp>
        <p:nvSpPr>
          <p:cNvPr id="8" name="TextBox 7"/>
          <p:cNvSpPr txBox="1"/>
          <p:nvPr userDrawn="1"/>
        </p:nvSpPr>
        <p:spPr>
          <a:xfrm>
            <a:off x="4104000" y="2192388"/>
            <a:ext cx="936000" cy="153888"/>
          </a:xfrm>
          <a:prstGeom prst="rect">
            <a:avLst/>
          </a:prstGeom>
          <a:noFill/>
        </p:spPr>
        <p:txBody>
          <a:bodyPr wrap="square" lIns="0" tIns="0" rIns="0" bIns="0" rtlCol="0" anchor="ctr">
            <a:spAutoFit/>
          </a:bodyPr>
          <a:lstStyle/>
          <a:p>
            <a:pPr algn="ctr"/>
            <a:r>
              <a:rPr lang="en-US" sz="1000" b="0" spc="50" dirty="0">
                <a:solidFill>
                  <a:schemeClr val="tx1">
                    <a:lumMod val="65000"/>
                    <a:lumOff val="35000"/>
                  </a:schemeClr>
                </a:solidFill>
                <a:latin typeface="Calibri" panose="020F0502020204030204" pitchFamily="34" charset="0"/>
                <a:cs typeface="Calibri" panose="020F0502020204030204" pitchFamily="34" charset="0"/>
              </a:rPr>
              <a:t>IT’s Smart Move</a:t>
            </a:r>
          </a:p>
        </p:txBody>
      </p:sp>
      <p:cxnSp>
        <p:nvCxnSpPr>
          <p:cNvPr id="6" name="Straight Connector 5">
            <a:extLst>
              <a:ext uri="{FF2B5EF4-FFF2-40B4-BE49-F238E27FC236}">
                <a16:creationId xmlns:a16="http://schemas.microsoft.com/office/drawing/2014/main" id="{20BDF722-43B8-443E-B417-BC1058BB6286}"/>
              </a:ext>
            </a:extLst>
          </p:cNvPr>
          <p:cNvCxnSpPr/>
          <p:nvPr userDrawn="1"/>
        </p:nvCxnSpPr>
        <p:spPr>
          <a:xfrm>
            <a:off x="4076700" y="2190750"/>
            <a:ext cx="9906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bk object 16">
            <a:extLst>
              <a:ext uri="{FF2B5EF4-FFF2-40B4-BE49-F238E27FC236}">
                <a16:creationId xmlns:a16="http://schemas.microsoft.com/office/drawing/2014/main" id="{4D220F82-F9CB-494E-A2C2-EA18335F5B8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ent with Char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599" cy="360000"/>
          </a:xfrm>
          <a:prstGeom prst="rect">
            <a:avLst/>
          </a:prstGeom>
        </p:spPr>
        <p:txBody>
          <a:bodyPr wrap="square"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p:nvPr>
        </p:nvSpPr>
        <p:spPr>
          <a:xfrm>
            <a:off x="457200" y="918210"/>
            <a:ext cx="3200400" cy="3657600"/>
          </a:xfrm>
          <a:prstGeom prst="rect">
            <a:avLst/>
          </a:prstGeom>
        </p:spPr>
        <p:txBody>
          <a:bodyPr/>
          <a:lstStyle>
            <a:lvl1pPr marL="0" indent="0">
              <a:spcBef>
                <a:spcPts val="0"/>
              </a:spcBef>
              <a:buClr>
                <a:srgbClr val="0C5DAC"/>
              </a:buClr>
              <a:buNone/>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6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a:t>
            </a:r>
          </a:p>
        </p:txBody>
      </p:sp>
      <p:sp>
        <p:nvSpPr>
          <p:cNvPr id="15" name="Chart Placeholder 14"/>
          <p:cNvSpPr>
            <a:spLocks noGrp="1"/>
          </p:cNvSpPr>
          <p:nvPr>
            <p:ph type="chart" sz="quarter" idx="13"/>
          </p:nvPr>
        </p:nvSpPr>
        <p:spPr>
          <a:xfrm>
            <a:off x="4038600" y="918210"/>
            <a:ext cx="4267200" cy="3657600"/>
          </a:xfrm>
          <a:prstGeom prst="rect">
            <a:avLst/>
          </a:prstGeom>
        </p:spPr>
        <p:txBody>
          <a:bodyPr/>
          <a:lstStyle>
            <a:lvl1pPr>
              <a:buNone/>
              <a:defRPr sz="1800">
                <a:latin typeface="Calibri" panose="020F0502020204030204" pitchFamily="34" charset="0"/>
                <a:cs typeface="Calibri" panose="020F0502020204030204" pitchFamily="34" charset="0"/>
              </a:defRPr>
            </a:lvl1pPr>
          </a:lstStyle>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Chart Placeholder 16"/>
          <p:cNvSpPr>
            <a:spLocks noGrp="1"/>
          </p:cNvSpPr>
          <p:nvPr>
            <p:ph type="chart" sz="quarter" idx="10"/>
          </p:nvPr>
        </p:nvSpPr>
        <p:spPr>
          <a:xfrm>
            <a:off x="457200" y="1070610"/>
            <a:ext cx="7848000" cy="3505200"/>
          </a:xfrm>
          <a:prstGeom prst="rect">
            <a:avLst/>
          </a:prstGeom>
        </p:spPr>
        <p:txBody>
          <a:bodyPr/>
          <a:lstStyle>
            <a:lvl1pPr>
              <a:buNone/>
              <a:defRPr sz="1800">
                <a:solidFill>
                  <a:schemeClr val="tx1">
                    <a:lumMod val="85000"/>
                    <a:lumOff val="15000"/>
                  </a:schemeClr>
                </a:solidFill>
                <a:latin typeface="Calibri" panose="020F0502020204030204" pitchFamily="34" charset="0"/>
                <a:cs typeface="Calibri" panose="020F0502020204030204" pitchFamily="34" charset="0"/>
              </a:defRPr>
            </a:lvl1pPr>
          </a:lstStyle>
          <a:p>
            <a:endParaRPr lang="en-US" dirty="0"/>
          </a:p>
        </p:txBody>
      </p:sp>
      <p:sp>
        <p:nvSpPr>
          <p:cNvPr id="9" name="Title 7"/>
          <p:cNvSpPr>
            <a:spLocks noGrp="1"/>
          </p:cNvSpPr>
          <p:nvPr>
            <p:ph type="title" hasCustomPrompt="1"/>
          </p:nvPr>
        </p:nvSpPr>
        <p:spPr>
          <a:xfrm>
            <a:off x="457198" y="384810"/>
            <a:ext cx="7848001"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962400" y="1070610"/>
            <a:ext cx="4343400" cy="3124200"/>
          </a:xfrm>
          <a:prstGeom prst="rect">
            <a:avLst/>
          </a:prstGeom>
          <a:ln w="25400">
            <a:noFill/>
          </a:ln>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4" name="Text Placeholder 13"/>
          <p:cNvSpPr>
            <a:spLocks noGrp="1"/>
          </p:cNvSpPr>
          <p:nvPr>
            <p:ph type="body" sz="quarter" idx="12"/>
          </p:nvPr>
        </p:nvSpPr>
        <p:spPr>
          <a:xfrm>
            <a:off x="457200" y="1070610"/>
            <a:ext cx="3276600" cy="3124200"/>
          </a:xfrm>
          <a:prstGeom prst="rect">
            <a:avLst/>
          </a:prstGeom>
        </p:spPr>
        <p:txBody>
          <a:bodyPr/>
          <a:lstStyle>
            <a:lvl1pPr marL="0" indent="0">
              <a:spcBef>
                <a:spcPts val="600"/>
              </a:spcBef>
              <a:buNone/>
              <a:defRPr sz="1600">
                <a:latin typeface="Calibri" panose="020F0502020204030204" pitchFamily="34" charset="0"/>
                <a:cs typeface="Calibri" panose="020F0502020204030204" pitchFamily="34" charset="0"/>
              </a:defRPr>
            </a:lvl1pPr>
            <a:lvl2pPr>
              <a:defRPr sz="1800"/>
            </a:lvl2pPr>
            <a:lvl3pPr>
              <a:defRPr sz="1800"/>
            </a:lvl3pPr>
            <a:lvl4pPr>
              <a:defRPr sz="1800"/>
            </a:lvl4pPr>
            <a:lvl5pPr>
              <a:defRPr sz="1800"/>
            </a:lvl5pPr>
          </a:lstStyle>
          <a:p>
            <a:pPr lvl="0"/>
            <a:endParaRPr lang="en-US" dirty="0"/>
          </a:p>
        </p:txBody>
      </p:sp>
      <p:sp>
        <p:nvSpPr>
          <p:cNvPr id="16" name="Title 14"/>
          <p:cNvSpPr>
            <a:spLocks noGrp="1"/>
          </p:cNvSpPr>
          <p:nvPr>
            <p:ph type="title" hasCustomPrompt="1"/>
          </p:nvPr>
        </p:nvSpPr>
        <p:spPr>
          <a:xfrm>
            <a:off x="457200" y="384810"/>
            <a:ext cx="783802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472440" y="1070610"/>
            <a:ext cx="7848000" cy="3733800"/>
          </a:xfrm>
          <a:prstGeom prst="rect">
            <a:avLst/>
          </a:prstGeom>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1" name="Title 7"/>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17" name="Title 14"/>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TESTIMONIALS</a:t>
            </a:r>
          </a:p>
        </p:txBody>
      </p:sp>
      <p:sp>
        <p:nvSpPr>
          <p:cNvPr id="3" name="Text Placeholder 2"/>
          <p:cNvSpPr>
            <a:spLocks noGrp="1"/>
          </p:cNvSpPr>
          <p:nvPr>
            <p:ph type="body" sz="quarter" idx="10"/>
          </p:nvPr>
        </p:nvSpPr>
        <p:spPr>
          <a:xfrm>
            <a:off x="457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9" name="Text Placeholder 2"/>
          <p:cNvSpPr>
            <a:spLocks noGrp="1"/>
          </p:cNvSpPr>
          <p:nvPr>
            <p:ph type="body" sz="quarter" idx="11"/>
          </p:nvPr>
        </p:nvSpPr>
        <p:spPr>
          <a:xfrm>
            <a:off x="33147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10" name="Text Placeholder 2"/>
          <p:cNvSpPr>
            <a:spLocks noGrp="1"/>
          </p:cNvSpPr>
          <p:nvPr>
            <p:ph type="body" sz="quarter" idx="12"/>
          </p:nvPr>
        </p:nvSpPr>
        <p:spPr>
          <a:xfrm>
            <a:off x="6172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7" name="Picture Placeholder 6"/>
          <p:cNvSpPr>
            <a:spLocks noGrp="1"/>
          </p:cNvSpPr>
          <p:nvPr>
            <p:ph type="pic" sz="quarter" idx="13"/>
          </p:nvPr>
        </p:nvSpPr>
        <p:spPr>
          <a:xfrm>
            <a:off x="457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3" name="Text Placeholder 12"/>
          <p:cNvSpPr>
            <a:spLocks noGrp="1"/>
          </p:cNvSpPr>
          <p:nvPr>
            <p:ph type="body" sz="quarter" idx="14"/>
          </p:nvPr>
        </p:nvSpPr>
        <p:spPr>
          <a:xfrm>
            <a:off x="1143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5" name="Picture Placeholder 6"/>
          <p:cNvSpPr>
            <a:spLocks noGrp="1"/>
          </p:cNvSpPr>
          <p:nvPr>
            <p:ph type="pic" sz="quarter" idx="15"/>
          </p:nvPr>
        </p:nvSpPr>
        <p:spPr>
          <a:xfrm>
            <a:off x="32766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6" name="Text Placeholder 12"/>
          <p:cNvSpPr>
            <a:spLocks noGrp="1"/>
          </p:cNvSpPr>
          <p:nvPr>
            <p:ph type="body" sz="quarter" idx="16"/>
          </p:nvPr>
        </p:nvSpPr>
        <p:spPr>
          <a:xfrm>
            <a:off x="39624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8" name="Picture Placeholder 6"/>
          <p:cNvSpPr>
            <a:spLocks noGrp="1"/>
          </p:cNvSpPr>
          <p:nvPr>
            <p:ph type="pic" sz="quarter" idx="17"/>
          </p:nvPr>
        </p:nvSpPr>
        <p:spPr>
          <a:xfrm>
            <a:off x="6172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9" name="Text Placeholder 12"/>
          <p:cNvSpPr>
            <a:spLocks noGrp="1"/>
          </p:cNvSpPr>
          <p:nvPr>
            <p:ph type="body" sz="quarter" idx="18"/>
          </p:nvPr>
        </p:nvSpPr>
        <p:spPr>
          <a:xfrm>
            <a:off x="6858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5429" y="384810"/>
            <a:ext cx="7857992"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1820693"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3182414"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454413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905856"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cxnSp>
        <p:nvCxnSpPr>
          <p:cNvPr id="53" name="Straight Connector 52"/>
          <p:cNvCxnSpPr/>
          <p:nvPr userDrawn="1"/>
        </p:nvCxnSpPr>
        <p:spPr>
          <a:xfrm>
            <a:off x="457200" y="1480185"/>
            <a:ext cx="7924800" cy="0"/>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sp>
        <p:nvSpPr>
          <p:cNvPr id="64" name="Text Placeholder 63"/>
          <p:cNvSpPr>
            <a:spLocks noGrp="1"/>
          </p:cNvSpPr>
          <p:nvPr>
            <p:ph type="body" sz="quarter" idx="22" hasCustomPrompt="1"/>
          </p:nvPr>
        </p:nvSpPr>
        <p:spPr>
          <a:xfrm>
            <a:off x="457200" y="997072"/>
            <a:ext cx="2895600" cy="3048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726757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8" name="Picture Placeholder 16"/>
          <p:cNvSpPr>
            <a:spLocks noGrp="1"/>
          </p:cNvSpPr>
          <p:nvPr>
            <p:ph type="pic" sz="quarter" idx="24"/>
          </p:nvPr>
        </p:nvSpPr>
        <p:spPr>
          <a:xfrm>
            <a:off x="1820693"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9" name="Picture Placeholder 16"/>
          <p:cNvSpPr>
            <a:spLocks noGrp="1"/>
          </p:cNvSpPr>
          <p:nvPr>
            <p:ph type="pic" sz="quarter" idx="25"/>
          </p:nvPr>
        </p:nvSpPr>
        <p:spPr>
          <a:xfrm>
            <a:off x="3182414"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0" name="Picture Placeholder 16"/>
          <p:cNvSpPr>
            <a:spLocks noGrp="1"/>
          </p:cNvSpPr>
          <p:nvPr>
            <p:ph type="pic" sz="quarter" idx="26"/>
          </p:nvPr>
        </p:nvSpPr>
        <p:spPr>
          <a:xfrm>
            <a:off x="454413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1" name="Picture Placeholder 16"/>
          <p:cNvSpPr>
            <a:spLocks noGrp="1"/>
          </p:cNvSpPr>
          <p:nvPr>
            <p:ph type="pic" sz="quarter" idx="27"/>
          </p:nvPr>
        </p:nvSpPr>
        <p:spPr>
          <a:xfrm>
            <a:off x="5905856"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2" name="Picture Placeholder 16"/>
          <p:cNvSpPr>
            <a:spLocks noGrp="1"/>
          </p:cNvSpPr>
          <p:nvPr>
            <p:ph type="pic" sz="quarter" idx="28"/>
          </p:nvPr>
        </p:nvSpPr>
        <p:spPr>
          <a:xfrm>
            <a:off x="726757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3" name="Picture Placeholder 16"/>
          <p:cNvSpPr>
            <a:spLocks noGrp="1"/>
          </p:cNvSpPr>
          <p:nvPr>
            <p:ph type="pic" sz="quarter" idx="29"/>
          </p:nvPr>
        </p:nvSpPr>
        <p:spPr>
          <a:xfrm>
            <a:off x="1820693"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4" name="Picture Placeholder 16"/>
          <p:cNvSpPr>
            <a:spLocks noGrp="1"/>
          </p:cNvSpPr>
          <p:nvPr>
            <p:ph type="pic" sz="quarter" idx="30"/>
          </p:nvPr>
        </p:nvSpPr>
        <p:spPr>
          <a:xfrm>
            <a:off x="3182414"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5" name="Picture Placeholder 16"/>
          <p:cNvSpPr>
            <a:spLocks noGrp="1"/>
          </p:cNvSpPr>
          <p:nvPr>
            <p:ph type="pic" sz="quarter" idx="31"/>
          </p:nvPr>
        </p:nvSpPr>
        <p:spPr>
          <a:xfrm>
            <a:off x="454413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6" name="Picture Placeholder 16"/>
          <p:cNvSpPr>
            <a:spLocks noGrp="1"/>
          </p:cNvSpPr>
          <p:nvPr>
            <p:ph type="pic" sz="quarter" idx="32"/>
          </p:nvPr>
        </p:nvSpPr>
        <p:spPr>
          <a:xfrm>
            <a:off x="5905856"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7" name="Picture Placeholder 16"/>
          <p:cNvSpPr>
            <a:spLocks noGrp="1"/>
          </p:cNvSpPr>
          <p:nvPr>
            <p:ph type="pic" sz="quarter" idx="33"/>
          </p:nvPr>
        </p:nvSpPr>
        <p:spPr>
          <a:xfrm>
            <a:off x="726757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7" name="Picture Placeholder 16"/>
          <p:cNvSpPr>
            <a:spLocks noGrp="1"/>
          </p:cNvSpPr>
          <p:nvPr>
            <p:ph type="pic" sz="quarter" idx="34"/>
          </p:nvPr>
        </p:nvSpPr>
        <p:spPr>
          <a:xfrm>
            <a:off x="458972"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8" name="Picture Placeholder 16"/>
          <p:cNvSpPr>
            <a:spLocks noGrp="1"/>
          </p:cNvSpPr>
          <p:nvPr>
            <p:ph type="pic" sz="quarter" idx="35"/>
          </p:nvPr>
        </p:nvSpPr>
        <p:spPr>
          <a:xfrm>
            <a:off x="458972"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9" name="Picture Placeholder 16"/>
          <p:cNvSpPr>
            <a:spLocks noGrp="1"/>
          </p:cNvSpPr>
          <p:nvPr>
            <p:ph type="pic" sz="quarter" idx="36"/>
          </p:nvPr>
        </p:nvSpPr>
        <p:spPr>
          <a:xfrm>
            <a:off x="458972"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0" name="Picture Placeholder 16"/>
          <p:cNvSpPr>
            <a:spLocks noGrp="1"/>
          </p:cNvSpPr>
          <p:nvPr>
            <p:ph type="pic" sz="quarter" idx="37"/>
          </p:nvPr>
        </p:nvSpPr>
        <p:spPr>
          <a:xfrm>
            <a:off x="1820693"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1" name="Picture Placeholder 16"/>
          <p:cNvSpPr>
            <a:spLocks noGrp="1"/>
          </p:cNvSpPr>
          <p:nvPr>
            <p:ph type="pic" sz="quarter" idx="38"/>
          </p:nvPr>
        </p:nvSpPr>
        <p:spPr>
          <a:xfrm>
            <a:off x="3182414"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2" name="Picture Placeholder 16"/>
          <p:cNvSpPr>
            <a:spLocks noGrp="1"/>
          </p:cNvSpPr>
          <p:nvPr>
            <p:ph type="pic" sz="quarter" idx="39"/>
          </p:nvPr>
        </p:nvSpPr>
        <p:spPr>
          <a:xfrm>
            <a:off x="454413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40"/>
          </p:nvPr>
        </p:nvSpPr>
        <p:spPr>
          <a:xfrm>
            <a:off x="5905856"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41"/>
          </p:nvPr>
        </p:nvSpPr>
        <p:spPr>
          <a:xfrm>
            <a:off x="726757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42"/>
          </p:nvPr>
        </p:nvSpPr>
        <p:spPr>
          <a:xfrm>
            <a:off x="458972"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581025"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2074069"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3567113"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060157"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4" name="Text Placeholder 63"/>
          <p:cNvSpPr>
            <a:spLocks noGrp="1"/>
          </p:cNvSpPr>
          <p:nvPr>
            <p:ph type="body" sz="quarter" idx="22" hasCustomPrompt="1"/>
          </p:nvPr>
        </p:nvSpPr>
        <p:spPr>
          <a:xfrm>
            <a:off x="457200" y="1080135"/>
            <a:ext cx="2895600" cy="2304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6553200"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29"/>
          </p:nvPr>
        </p:nvSpPr>
        <p:spPr>
          <a:xfrm>
            <a:off x="581025"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30"/>
          </p:nvPr>
        </p:nvSpPr>
        <p:spPr>
          <a:xfrm>
            <a:off x="2093119"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31"/>
          </p:nvPr>
        </p:nvSpPr>
        <p:spPr>
          <a:xfrm>
            <a:off x="3605213"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6" name="Picture Placeholder 16"/>
          <p:cNvSpPr>
            <a:spLocks noGrp="1"/>
          </p:cNvSpPr>
          <p:nvPr>
            <p:ph type="pic" sz="quarter" idx="32"/>
          </p:nvPr>
        </p:nvSpPr>
        <p:spPr>
          <a:xfrm>
            <a:off x="5117307"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9" name="Picture Placeholder 16"/>
          <p:cNvSpPr>
            <a:spLocks noGrp="1"/>
          </p:cNvSpPr>
          <p:nvPr>
            <p:ph type="pic" sz="quarter" idx="34"/>
          </p:nvPr>
        </p:nvSpPr>
        <p:spPr>
          <a:xfrm>
            <a:off x="6629400"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6" name="Picture Placeholder 16"/>
          <p:cNvSpPr>
            <a:spLocks noGrp="1"/>
          </p:cNvSpPr>
          <p:nvPr>
            <p:ph type="pic" sz="quarter" idx="41"/>
          </p:nvPr>
        </p:nvSpPr>
        <p:spPr>
          <a:xfrm>
            <a:off x="581025"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7" name="Picture Placeholder 16"/>
          <p:cNvSpPr>
            <a:spLocks noGrp="1"/>
          </p:cNvSpPr>
          <p:nvPr>
            <p:ph type="pic" sz="quarter" idx="42"/>
          </p:nvPr>
        </p:nvSpPr>
        <p:spPr>
          <a:xfrm>
            <a:off x="209311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8" name="Picture Placeholder 16"/>
          <p:cNvSpPr>
            <a:spLocks noGrp="1"/>
          </p:cNvSpPr>
          <p:nvPr>
            <p:ph type="pic" sz="quarter" idx="43"/>
          </p:nvPr>
        </p:nvSpPr>
        <p:spPr>
          <a:xfrm>
            <a:off x="3605213"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9" name="Picture Placeholder 16"/>
          <p:cNvSpPr>
            <a:spLocks noGrp="1"/>
          </p:cNvSpPr>
          <p:nvPr>
            <p:ph type="pic" sz="quarter" idx="44"/>
          </p:nvPr>
        </p:nvSpPr>
        <p:spPr>
          <a:xfrm>
            <a:off x="5117307"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grpSp>
        <p:nvGrpSpPr>
          <p:cNvPr id="11" name="Group 10"/>
          <p:cNvGrpSpPr/>
          <p:nvPr userDrawn="1"/>
        </p:nvGrpSpPr>
        <p:grpSpPr>
          <a:xfrm>
            <a:off x="533400" y="1413510"/>
            <a:ext cx="7315200" cy="2259013"/>
            <a:chOff x="533400" y="1314450"/>
            <a:chExt cx="6400800" cy="2259013"/>
          </a:xfrm>
        </p:grpSpPr>
        <p:cxnSp>
          <p:nvCxnSpPr>
            <p:cNvPr id="53" name="Straight Connector 52"/>
            <p:cNvCxnSpPr/>
            <p:nvPr userDrawn="1"/>
          </p:nvCxnSpPr>
          <p:spPr>
            <a:xfrm>
              <a:off x="533400" y="1314450"/>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400" y="244792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533400" y="357187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grpSp>
      <p:sp>
        <p:nvSpPr>
          <p:cNvPr id="71" name="Picture Placeholder 16"/>
          <p:cNvSpPr>
            <a:spLocks noGrp="1"/>
          </p:cNvSpPr>
          <p:nvPr>
            <p:ph type="pic" sz="quarter" idx="45"/>
          </p:nvPr>
        </p:nvSpPr>
        <p:spPr>
          <a:xfrm>
            <a:off x="662939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74" name="Text Placeholder 73"/>
          <p:cNvSpPr>
            <a:spLocks noGrp="1"/>
          </p:cNvSpPr>
          <p:nvPr>
            <p:ph type="body" sz="quarter" idx="46" hasCustomPrompt="1"/>
          </p:nvPr>
        </p:nvSpPr>
        <p:spPr>
          <a:xfrm>
            <a:off x="533400" y="223266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sz="1600" dirty="0"/>
              <a:t>Industry</a:t>
            </a:r>
          </a:p>
        </p:txBody>
      </p:sp>
      <p:sp>
        <p:nvSpPr>
          <p:cNvPr id="76" name="Text Placeholder 75"/>
          <p:cNvSpPr>
            <a:spLocks noGrp="1"/>
          </p:cNvSpPr>
          <p:nvPr>
            <p:ph type="body" sz="quarter" idx="47" hasCustomPrompt="1"/>
          </p:nvPr>
        </p:nvSpPr>
        <p:spPr>
          <a:xfrm>
            <a:off x="533400" y="339471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4810"/>
            <a:ext cx="7924800" cy="360000"/>
          </a:xfrm>
          <a:prstGeom prst="rect">
            <a:avLst/>
          </a:prstGeom>
        </p:spPr>
        <p:txBody>
          <a:bodyPr anchor="ctr"/>
          <a:lstStyle>
            <a:lvl1pPr algn="l">
              <a:defRPr sz="2400" b="1" cap="all" baseline="0">
                <a:solidFill>
                  <a:srgbClr val="0757B3"/>
                </a:solidFill>
                <a:latin typeface="Calibri" panose="020F0502020204030204" pitchFamily="34" charset="0"/>
                <a:cs typeface="Calibri" panose="020F0502020204030204" pitchFamily="34" charset="0"/>
              </a:defRPr>
            </a:lvl1pPr>
          </a:lstStyle>
          <a:p>
            <a:r>
              <a:rPr lang="en-GB" dirty="0"/>
              <a:t>Meet Our Team Page</a:t>
            </a:r>
          </a:p>
        </p:txBody>
      </p:sp>
      <p:sp>
        <p:nvSpPr>
          <p:cNvPr id="3" name="Picture Placeholder 9"/>
          <p:cNvSpPr>
            <a:spLocks noGrp="1"/>
          </p:cNvSpPr>
          <p:nvPr>
            <p:ph type="pic" sz="quarter" idx="11"/>
          </p:nvPr>
        </p:nvSpPr>
        <p:spPr>
          <a:xfrm>
            <a:off x="83617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4" name="Picture Placeholder 9"/>
          <p:cNvSpPr>
            <a:spLocks noGrp="1"/>
          </p:cNvSpPr>
          <p:nvPr>
            <p:ph type="pic" sz="quarter" idx="12"/>
          </p:nvPr>
        </p:nvSpPr>
        <p:spPr>
          <a:xfrm>
            <a:off x="248003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5" name="Picture Placeholder 9"/>
          <p:cNvSpPr>
            <a:spLocks noGrp="1"/>
          </p:cNvSpPr>
          <p:nvPr>
            <p:ph type="pic" sz="quarter" idx="13"/>
          </p:nvPr>
        </p:nvSpPr>
        <p:spPr>
          <a:xfrm>
            <a:off x="412389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6" name="Picture Placeholder 9"/>
          <p:cNvSpPr>
            <a:spLocks noGrp="1"/>
          </p:cNvSpPr>
          <p:nvPr>
            <p:ph type="pic" sz="quarter" idx="14"/>
          </p:nvPr>
        </p:nvSpPr>
        <p:spPr>
          <a:xfrm>
            <a:off x="576775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7" name="Picture Placeholder 9"/>
          <p:cNvSpPr>
            <a:spLocks noGrp="1"/>
          </p:cNvSpPr>
          <p:nvPr>
            <p:ph type="pic" sz="quarter" idx="15"/>
          </p:nvPr>
        </p:nvSpPr>
        <p:spPr>
          <a:xfrm>
            <a:off x="7411611"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8" name="Picture Placeholder 9"/>
          <p:cNvSpPr>
            <a:spLocks noGrp="1"/>
          </p:cNvSpPr>
          <p:nvPr>
            <p:ph type="pic" sz="quarter" idx="16"/>
          </p:nvPr>
        </p:nvSpPr>
        <p:spPr>
          <a:xfrm>
            <a:off x="83617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9" name="Picture Placeholder 9"/>
          <p:cNvSpPr>
            <a:spLocks noGrp="1"/>
          </p:cNvSpPr>
          <p:nvPr>
            <p:ph type="pic" sz="quarter" idx="17"/>
          </p:nvPr>
        </p:nvSpPr>
        <p:spPr>
          <a:xfrm>
            <a:off x="248003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0" name="Picture Placeholder 9"/>
          <p:cNvSpPr>
            <a:spLocks noGrp="1"/>
          </p:cNvSpPr>
          <p:nvPr>
            <p:ph type="pic" sz="quarter" idx="18"/>
          </p:nvPr>
        </p:nvSpPr>
        <p:spPr>
          <a:xfrm>
            <a:off x="412389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1" name="Picture Placeholder 9"/>
          <p:cNvSpPr>
            <a:spLocks noGrp="1"/>
          </p:cNvSpPr>
          <p:nvPr>
            <p:ph type="pic" sz="quarter" idx="19"/>
          </p:nvPr>
        </p:nvSpPr>
        <p:spPr>
          <a:xfrm>
            <a:off x="576775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2" name="Picture Placeholder 9"/>
          <p:cNvSpPr>
            <a:spLocks noGrp="1"/>
          </p:cNvSpPr>
          <p:nvPr>
            <p:ph type="pic" sz="quarter" idx="20"/>
          </p:nvPr>
        </p:nvSpPr>
        <p:spPr>
          <a:xfrm>
            <a:off x="7411611"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extLst>
      <p:ext uri="{BB962C8B-B14F-4D97-AF65-F5344CB8AC3E}">
        <p14:creationId xmlns:p14="http://schemas.microsoft.com/office/powerpoint/2010/main" val="552490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8001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4968000"/>
          </a:xfrm>
          <a:prstGeom prst="rect">
            <a:avLst/>
          </a:prstGeom>
        </p:spPr>
        <p:txBody>
          <a:bodyPr/>
          <a:lstStyle>
            <a:lvl1pPr>
              <a:defRPr sz="1600">
                <a:latin typeface="Calibri" panose="020F0502020204030204" pitchFamily="34" charset="0"/>
                <a:cs typeface="Calibri" panose="020F0502020204030204" pitchFamily="34" charset="0"/>
              </a:defRPr>
            </a:lvl1pPr>
          </a:lstStyle>
          <a:p>
            <a:endParaRPr lang="en-GB" dirty="0"/>
          </a:p>
        </p:txBody>
      </p:sp>
      <p:sp>
        <p:nvSpPr>
          <p:cNvPr id="16" name="Title 15"/>
          <p:cNvSpPr>
            <a:spLocks noGrp="1"/>
          </p:cNvSpPr>
          <p:nvPr>
            <p:ph type="title" hasCustomPrompt="1"/>
          </p:nvPr>
        </p:nvSpPr>
        <p:spPr>
          <a:xfrm>
            <a:off x="0" y="1494000"/>
            <a:ext cx="4572000" cy="1980000"/>
          </a:xfrm>
          <a:prstGeom prst="rect">
            <a:avLst/>
          </a:prstGeom>
          <a:solidFill>
            <a:schemeClr val="bg1">
              <a:lumMod val="65000"/>
              <a:alpha val="90000"/>
            </a:schemeClr>
          </a:solidFill>
        </p:spPr>
        <p:txBody>
          <a:bodyPr anchor="ctr" anchorCtr="0"/>
          <a:lstStyle>
            <a:lvl1pPr marL="180975" indent="0" algn="l">
              <a:defRPr sz="2400" spc="-80" baseline="0">
                <a:solidFill>
                  <a:schemeClr val="bg1"/>
                </a:solidFill>
                <a:latin typeface="Trebuchet MS" panose="020B0603020202020204" pitchFamily="34" charset="0"/>
              </a:defRPr>
            </a:lvl1pPr>
          </a:lstStyle>
          <a:p>
            <a:r>
              <a:rPr lang="en-US" dirty="0"/>
              <a:t>Subsection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2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1600">
                <a:solidFill>
                  <a:srgbClr val="0757B3"/>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6138122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cxnSp>
        <p:nvCxnSpPr>
          <p:cNvPr id="3" name="Straight Connector 2"/>
          <p:cNvCxnSpPr/>
          <p:nvPr userDrawn="1"/>
        </p:nvCxnSpPr>
        <p:spPr>
          <a:xfrm>
            <a:off x="3409950" y="733425"/>
            <a:ext cx="2038350" cy="0"/>
          </a:xfrm>
          <a:prstGeom prst="line">
            <a:avLst/>
          </a:prstGeom>
          <a:ln w="25400">
            <a:solidFill>
              <a:srgbClr val="92A70E"/>
            </a:solidFill>
          </a:ln>
        </p:spPr>
        <p:style>
          <a:lnRef idx="1">
            <a:schemeClr val="accent6"/>
          </a:lnRef>
          <a:fillRef idx="0">
            <a:schemeClr val="accent6"/>
          </a:fillRef>
          <a:effectRef idx="0">
            <a:schemeClr val="accent6"/>
          </a:effectRef>
          <a:fontRef idx="minor">
            <a:schemeClr val="tx1"/>
          </a:fontRef>
        </p:style>
      </p:cxnSp>
      <p:sp>
        <p:nvSpPr>
          <p:cNvPr id="4" name="Rectangle 3"/>
          <p:cNvSpPr/>
          <p:nvPr userDrawn="1"/>
        </p:nvSpPr>
        <p:spPr>
          <a:xfrm>
            <a:off x="2715370" y="800100"/>
            <a:ext cx="3713261" cy="584775"/>
          </a:xfrm>
          <a:prstGeom prst="rect">
            <a:avLst/>
          </a:prstGeom>
        </p:spPr>
        <p:txBody>
          <a:bodyPr wrap="none">
            <a:spAutoFit/>
          </a:bodyPr>
          <a:lstStyle/>
          <a:p>
            <a:pPr algn="ctr"/>
            <a:r>
              <a:rPr lang="en-GB" sz="3200" b="1" dirty="0">
                <a:solidFill>
                  <a:schemeClr val="tx1">
                    <a:lumMod val="75000"/>
                    <a:lumOff val="25000"/>
                  </a:schemeClr>
                </a:solidFill>
                <a:latin typeface="Calibri" panose="020F0502020204030204" pitchFamily="34" charset="0"/>
                <a:cs typeface="Calibri" panose="020F0502020204030204" pitchFamily="34" charset="0"/>
              </a:rPr>
              <a:t>WELCOME </a:t>
            </a:r>
            <a:r>
              <a:rPr lang="en-GB" sz="3200" b="1" dirty="0">
                <a:solidFill>
                  <a:srgbClr val="92A70E"/>
                </a:solidFill>
                <a:latin typeface="Calibri" panose="020F0502020204030204" pitchFamily="34" charset="0"/>
                <a:cs typeface="Calibri" panose="020F0502020204030204" pitchFamily="34" charset="0"/>
              </a:rPr>
              <a:t>MESSAGE</a:t>
            </a:r>
          </a:p>
        </p:txBody>
      </p:sp>
      <p:sp>
        <p:nvSpPr>
          <p:cNvPr id="6" name="Picture Placeholder 5"/>
          <p:cNvSpPr>
            <a:spLocks noGrp="1"/>
          </p:cNvSpPr>
          <p:nvPr>
            <p:ph type="pic" sz="quarter" idx="10"/>
          </p:nvPr>
        </p:nvSpPr>
        <p:spPr>
          <a:xfrm>
            <a:off x="4191000" y="1885950"/>
            <a:ext cx="762000" cy="762000"/>
          </a:xfrm>
          <a:prstGeom prst="flowChartConnector">
            <a:avLst/>
          </a:prstGeom>
        </p:spPr>
        <p:txBody>
          <a:bodyPr/>
          <a:lstStyle>
            <a:lvl1pPr marL="0" indent="0">
              <a:buNone/>
              <a:defRPr sz="900"/>
            </a:lvl1pPr>
          </a:lstStyle>
          <a:p>
            <a:endParaRPr lang="en-GB" dirty="0"/>
          </a:p>
        </p:txBody>
      </p:sp>
      <p:sp>
        <p:nvSpPr>
          <p:cNvPr id="8" name="Text Placeholder 7"/>
          <p:cNvSpPr>
            <a:spLocks noGrp="1"/>
          </p:cNvSpPr>
          <p:nvPr>
            <p:ph type="body" sz="quarter" idx="11"/>
          </p:nvPr>
        </p:nvSpPr>
        <p:spPr>
          <a:xfrm>
            <a:off x="2628900" y="2876550"/>
            <a:ext cx="3886200" cy="381000"/>
          </a:xfrm>
          <a:prstGeom prst="rect">
            <a:avLst/>
          </a:prstGeom>
        </p:spPr>
        <p:txBody>
          <a:bodyPr/>
          <a:lstStyle>
            <a:lvl1pPr marL="0" indent="0" algn="ctr">
              <a:buNone/>
              <a:defRPr sz="180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endParaRPr lang="en-GB" dirty="0"/>
          </a:p>
        </p:txBody>
      </p:sp>
    </p:spTree>
    <p:extLst>
      <p:ext uri="{BB962C8B-B14F-4D97-AF65-F5344CB8AC3E}">
        <p14:creationId xmlns:p14="http://schemas.microsoft.com/office/powerpoint/2010/main" val="6609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8609" cy="5144378"/>
          </a:xfrm>
          <a:custGeom>
            <a:avLst/>
            <a:gdLst/>
            <a:ahLst/>
            <a:cxnLst/>
            <a:rect l="l" t="t" r="r" b="b"/>
            <a:pathLst>
              <a:path w="7560309" h="5328285">
                <a:moveTo>
                  <a:pt x="0" y="0"/>
                </a:moveTo>
                <a:lnTo>
                  <a:pt x="7560000" y="0"/>
                </a:lnTo>
                <a:lnTo>
                  <a:pt x="7560000" y="5328000"/>
                </a:lnTo>
                <a:lnTo>
                  <a:pt x="0" y="532800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59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title"/>
          </p:nvPr>
        </p:nvSpPr>
        <p:spPr/>
        <p:txBody>
          <a:bodyPr lIns="0" tIns="0" rIns="0" bIns="0"/>
          <a:lstStyle>
            <a:lvl1pPr>
              <a:defRPr sz="1880" b="1" i="0">
                <a:solidFill>
                  <a:srgbClr val="2B2A29"/>
                </a:solidFill>
                <a:latin typeface="Proxima Nova Lt"/>
                <a:cs typeface="Proxima Nova L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130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2950"/>
            <a:ext cx="7848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p:nvPr>
        </p:nvSpPr>
        <p:spPr>
          <a:xfrm>
            <a:off x="457200" y="819150"/>
            <a:ext cx="7848000" cy="38862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hasCustomPrompt="1"/>
          </p:nvPr>
        </p:nvSpPr>
        <p:spPr>
          <a:xfrm>
            <a:off x="457200" y="918210"/>
            <a:ext cx="7848600" cy="304800"/>
          </a:xfrm>
          <a:prstGeom prst="rect">
            <a:avLst/>
          </a:prstGeom>
        </p:spPr>
        <p:txBody>
          <a:bodyPr anchor="ctr"/>
          <a:lstStyle>
            <a:lvl1pPr marL="228600" indent="-228600">
              <a:buClr>
                <a:srgbClr val="0C5DAC"/>
              </a:buClr>
              <a:defRPr sz="1600">
                <a:solidFill>
                  <a:schemeClr val="tx1">
                    <a:lumMod val="85000"/>
                    <a:lumOff val="15000"/>
                  </a:schemeClr>
                </a:solidFill>
              </a:defRPr>
            </a:lvl1pPr>
            <a:lvl2pPr marL="0" indent="0">
              <a:buClr>
                <a:srgbClr val="0C5DAC"/>
              </a:buClr>
              <a:buFont typeface="Arial" pitchFamily="34" charset="0"/>
              <a:buNone/>
              <a:defRPr sz="2000" baseline="0">
                <a:solidFill>
                  <a:schemeClr val="tx1">
                    <a:lumMod val="85000"/>
                    <a:lumOff val="15000"/>
                  </a:schemeClr>
                </a:solidFill>
                <a:latin typeface="Calibri" panose="020F0502020204030204" pitchFamily="34" charset="0"/>
                <a:cs typeface="Calibri" panose="020F0502020204030204" pitchFamily="34" charset="0"/>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1"/>
            <a:r>
              <a:rPr lang="en-US" dirty="0"/>
              <a:t>Sub-Head</a:t>
            </a:r>
          </a:p>
        </p:txBody>
      </p:sp>
      <p:sp>
        <p:nvSpPr>
          <p:cNvPr id="7" name="Text Placeholder 22"/>
          <p:cNvSpPr>
            <a:spLocks noGrp="1"/>
          </p:cNvSpPr>
          <p:nvPr>
            <p:ph type="body" sz="quarter" idx="12"/>
          </p:nvPr>
        </p:nvSpPr>
        <p:spPr>
          <a:xfrm>
            <a:off x="457200" y="1375410"/>
            <a:ext cx="7848600" cy="28956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hasCustomPrompt="1"/>
          </p:nvPr>
        </p:nvSpPr>
        <p:spPr>
          <a:xfrm>
            <a:off x="457200" y="918210"/>
            <a:ext cx="381000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6" name="Text Placeholder 22"/>
          <p:cNvSpPr>
            <a:spLocks noGrp="1"/>
          </p:cNvSpPr>
          <p:nvPr>
            <p:ph type="body" sz="quarter" idx="14"/>
          </p:nvPr>
        </p:nvSpPr>
        <p:spPr>
          <a:xfrm>
            <a:off x="457200" y="1375410"/>
            <a:ext cx="38100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22"/>
          <p:cNvSpPr>
            <a:spLocks noGrp="1"/>
          </p:cNvSpPr>
          <p:nvPr>
            <p:ph type="body" sz="quarter" idx="15"/>
          </p:nvPr>
        </p:nvSpPr>
        <p:spPr>
          <a:xfrm>
            <a:off x="4572000" y="1375410"/>
            <a:ext cx="37338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6" hasCustomPrompt="1"/>
          </p:nvPr>
        </p:nvSpPr>
        <p:spPr>
          <a:xfrm>
            <a:off x="4572000" y="918210"/>
            <a:ext cx="3733800" cy="304800"/>
          </a:xfrm>
          <a:prstGeom prst="rect">
            <a:avLst/>
          </a:prstGeom>
        </p:spPr>
        <p:txBody>
          <a:bodyPr anchor="ctr"/>
          <a:lstStyle>
            <a:lvl1pPr marL="228600" marR="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marL="228600" marR="0" lvl="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a:pPr>
            <a:r>
              <a:rPr lang="en-US" dirty="0"/>
              <a:t>Sub-Head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5600" y="136582"/>
            <a:ext cx="459241" cy="457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36576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22"/>
          <p:cNvSpPr>
            <a:spLocks noGrp="1"/>
          </p:cNvSpPr>
          <p:nvPr>
            <p:ph type="body" sz="quarter" idx="15"/>
          </p:nvPr>
        </p:nvSpPr>
        <p:spPr>
          <a:xfrm>
            <a:off x="4572000" y="918210"/>
            <a:ext cx="37338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385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mparisi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0978"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1375410"/>
            <a:ext cx="2293620"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42310" y="1375410"/>
            <a:ext cx="228599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1375410"/>
            <a:ext cx="227837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22"/>
          <p:cNvSpPr>
            <a:spLocks noGrp="1"/>
          </p:cNvSpPr>
          <p:nvPr>
            <p:ph type="body" sz="quarter" idx="17" hasCustomPrompt="1"/>
          </p:nvPr>
        </p:nvSpPr>
        <p:spPr>
          <a:xfrm>
            <a:off x="457200" y="918210"/>
            <a:ext cx="229362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7" name="Text Placeholder 22"/>
          <p:cNvSpPr>
            <a:spLocks noGrp="1"/>
          </p:cNvSpPr>
          <p:nvPr>
            <p:ph type="body" sz="quarter" idx="18" hasCustomPrompt="1"/>
          </p:nvPr>
        </p:nvSpPr>
        <p:spPr>
          <a:xfrm>
            <a:off x="3242310" y="918210"/>
            <a:ext cx="228599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20" name="Text Placeholder 22"/>
          <p:cNvSpPr>
            <a:spLocks noGrp="1"/>
          </p:cNvSpPr>
          <p:nvPr>
            <p:ph type="body" sz="quarter" idx="19" hasCustomPrompt="1"/>
          </p:nvPr>
        </p:nvSpPr>
        <p:spPr>
          <a:xfrm>
            <a:off x="6019800" y="918210"/>
            <a:ext cx="227837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ent with Small Imag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9" name="Picture Placeholder 8"/>
          <p:cNvSpPr>
            <a:spLocks noGrp="1"/>
          </p:cNvSpPr>
          <p:nvPr>
            <p:ph type="pic" sz="quarter" idx="11"/>
          </p:nvPr>
        </p:nvSpPr>
        <p:spPr>
          <a:xfrm>
            <a:off x="4800600" y="918210"/>
            <a:ext cx="3505200" cy="3505200"/>
          </a:xfrm>
          <a:prstGeom prst="rect">
            <a:avLst/>
          </a:prstGeom>
        </p:spPr>
        <p:txBody>
          <a:bodyPr/>
          <a:lstStyle>
            <a:lvl1pPr>
              <a:buNone/>
              <a:defRPr sz="2000">
                <a:latin typeface="Calibri" panose="020F0502020204030204" pitchFamily="34" charset="0"/>
                <a:cs typeface="Calibri" panose="020F0502020204030204" pitchFamily="34" charset="0"/>
              </a:defRPr>
            </a:lvl1pPr>
          </a:lstStyle>
          <a:p>
            <a:endParaRPr lang="en-US" dirty="0"/>
          </a:p>
        </p:txBody>
      </p:sp>
      <p:sp>
        <p:nvSpPr>
          <p:cNvPr id="14" name="Text Placeholder 22"/>
          <p:cNvSpPr>
            <a:spLocks noGrp="1"/>
          </p:cNvSpPr>
          <p:nvPr>
            <p:ph type="body" sz="quarter" idx="12"/>
          </p:nvPr>
        </p:nvSpPr>
        <p:spPr>
          <a:xfrm>
            <a:off x="457200" y="918210"/>
            <a:ext cx="4114800" cy="3496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774B9340-7FC7-462A-9EEF-906C5762F51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78" r:id="rId4"/>
    <p:sldLayoutId id="2147483663" r:id="rId5"/>
    <p:sldLayoutId id="2147483668" r:id="rId6"/>
    <p:sldLayoutId id="2147483670" r:id="rId7"/>
    <p:sldLayoutId id="2147483671" r:id="rId8"/>
    <p:sldLayoutId id="2147483667" r:id="rId9"/>
    <p:sldLayoutId id="2147483669" r:id="rId10"/>
    <p:sldLayoutId id="2147483666" r:id="rId11"/>
    <p:sldLayoutId id="2147483673" r:id="rId12"/>
    <p:sldLayoutId id="2147483674" r:id="rId13"/>
    <p:sldLayoutId id="2147483665" r:id="rId14"/>
    <p:sldLayoutId id="2147483675" r:id="rId15"/>
    <p:sldLayoutId id="2147483680" r:id="rId16"/>
    <p:sldLayoutId id="2147483686" r:id="rId17"/>
    <p:sldLayoutId id="2147483679" r:id="rId18"/>
    <p:sldLayoutId id="2147483676" r:id="rId19"/>
    <p:sldLayoutId id="2147483684" r:id="rId20"/>
    <p:sldLayoutId id="2147483683" r:id="rId21"/>
    <p:sldLayoutId id="2147483685" r:id="rId22"/>
    <p:sldLayoutId id="2147483687" r:id="rId23"/>
    <p:sldLayoutId id="2147483688" r:id="rId2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slideLayout" Target="../slideLayouts/slideLayout19.xml"/><Relationship Id="rId1" Type="http://schemas.openxmlformats.org/officeDocument/2006/relationships/audio" Target="file:///C:\Users\Cindy%20Lyons\Documents\Infor\00_Projects\Wave%202\High%20Tech%20Elec\WIP\Mod%202\Slide%2011.mp3" TargetMode="Externa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7827" y="3501617"/>
            <a:ext cx="1468347" cy="279490"/>
          </a:xfrm>
          <a:prstGeom prst="rect">
            <a:avLst/>
          </a:prstGeom>
        </p:spPr>
        <p:txBody>
          <a:bodyPr vert="horz" wrap="square" lIns="0" tIns="12246" rIns="0" bIns="0" rtlCol="0">
            <a:spAutoFit/>
          </a:bodyPr>
          <a:lstStyle/>
          <a:p>
            <a:pPr marL="12247" algn="ctr">
              <a:spcBef>
                <a:spcPts val="96"/>
              </a:spcBef>
            </a:pPr>
            <a:r>
              <a:rPr sz="1736" dirty="0">
                <a:solidFill>
                  <a:srgbClr val="FFFFFF"/>
                </a:solidFill>
                <a:latin typeface="Garamond" panose="02020404030301010803" pitchFamily="18" charset="0"/>
                <a:cs typeface="Proxima Nova Lt"/>
              </a:rPr>
              <a:t>Expect</a:t>
            </a:r>
            <a:r>
              <a:rPr sz="1736" spc="-82" dirty="0">
                <a:solidFill>
                  <a:srgbClr val="FFFFFF"/>
                </a:solidFill>
                <a:latin typeface="Garamond" panose="02020404030301010803" pitchFamily="18" charset="0"/>
                <a:cs typeface="Proxima Nova Lt"/>
              </a:rPr>
              <a:t> </a:t>
            </a:r>
            <a:r>
              <a:rPr sz="1736" dirty="0">
                <a:solidFill>
                  <a:srgbClr val="FFFFFF"/>
                </a:solidFill>
                <a:latin typeface="Garamond" panose="02020404030301010803" pitchFamily="18" charset="0"/>
                <a:cs typeface="Proxima Nova Lt"/>
              </a:rPr>
              <a:t>Beyond</a:t>
            </a:r>
            <a:endParaRPr sz="1736">
              <a:latin typeface="Garamond" panose="02020404030301010803" pitchFamily="18" charset="0"/>
              <a:cs typeface="Proxima Nova L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103" y="2090949"/>
            <a:ext cx="969794" cy="961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rcRect t="48" b="48"/>
          <a:stretch>
            <a:fillRect/>
          </a:stretch>
        </p:blipFill>
        <p:spPr>
          <a:xfrm>
            <a:off x="0" y="0"/>
            <a:ext cx="9144000" cy="5065200"/>
          </a:xfrm>
        </p:spPr>
      </p:pic>
      <p:sp>
        <p:nvSpPr>
          <p:cNvPr id="3" name="Title 2"/>
          <p:cNvSpPr>
            <a:spLocks noGrp="1"/>
          </p:cNvSpPr>
          <p:nvPr>
            <p:ph type="title"/>
          </p:nvPr>
        </p:nvSpPr>
        <p:spPr/>
        <p:txBody>
          <a:bodyPr anchor="t"/>
          <a:lstStyle/>
          <a:p>
            <a:pPr algn="l"/>
            <a:br>
              <a:rPr lang="en-GB" dirty="0"/>
            </a:br>
            <a:r>
              <a:rPr lang="en-GB" dirty="0"/>
              <a:t> </a:t>
            </a:r>
            <a:br>
              <a:rPr lang="en-GB" dirty="0"/>
            </a:br>
            <a:r>
              <a:rPr lang="en-US" b="1" cap="all" spc="50" dirty="0"/>
              <a:t>industries Focus</a:t>
            </a:r>
            <a:br>
              <a:rPr lang="en-GB" dirty="0"/>
            </a:br>
            <a:endParaRPr lang="en-GB" b="1" dirty="0"/>
          </a:p>
        </p:txBody>
      </p:sp>
    </p:spTree>
    <p:extLst>
      <p:ext uri="{BB962C8B-B14F-4D97-AF65-F5344CB8AC3E}">
        <p14:creationId xmlns:p14="http://schemas.microsoft.com/office/powerpoint/2010/main" val="158574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INDUSTRIES FOCUS</a:t>
            </a:r>
          </a:p>
        </p:txBody>
      </p:sp>
      <p:sp>
        <p:nvSpPr>
          <p:cNvPr id="4" name="Rectangle 3"/>
          <p:cNvSpPr/>
          <p:nvPr/>
        </p:nvSpPr>
        <p:spPr>
          <a:xfrm>
            <a:off x="7461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5" name="Rectangle 4"/>
          <p:cNvSpPr/>
          <p:nvPr/>
        </p:nvSpPr>
        <p:spPr>
          <a:xfrm>
            <a:off x="4653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6" name="Rectangle 5"/>
          <p:cNvSpPr/>
          <p:nvPr/>
        </p:nvSpPr>
        <p:spPr>
          <a:xfrm>
            <a:off x="3258292"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7" name="Rectangle 6"/>
          <p:cNvSpPr/>
          <p:nvPr/>
        </p:nvSpPr>
        <p:spPr>
          <a:xfrm>
            <a:off x="458866"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8" name="Rectangle 7"/>
          <p:cNvSpPr/>
          <p:nvPr/>
        </p:nvSpPr>
        <p:spPr>
          <a:xfrm>
            <a:off x="1862866"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9" name="Rectangle 8"/>
          <p:cNvSpPr/>
          <p:nvPr/>
        </p:nvSpPr>
        <p:spPr>
          <a:xfrm>
            <a:off x="6057718"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3" name="Group 2"/>
          <p:cNvGrpSpPr/>
          <p:nvPr/>
        </p:nvGrpSpPr>
        <p:grpSpPr>
          <a:xfrm>
            <a:off x="545449" y="1783827"/>
            <a:ext cx="1230835" cy="1712185"/>
            <a:chOff x="545449" y="1783827"/>
            <a:chExt cx="1230835" cy="1712185"/>
          </a:xfrm>
        </p:grpSpPr>
        <p:grpSp>
          <p:nvGrpSpPr>
            <p:cNvPr id="10" name="Group 9"/>
            <p:cNvGrpSpPr/>
            <p:nvPr/>
          </p:nvGrpSpPr>
          <p:grpSpPr>
            <a:xfrm>
              <a:off x="545449" y="2609242"/>
              <a:ext cx="1230835" cy="886770"/>
              <a:chOff x="567533" y="2879942"/>
              <a:chExt cx="1230835" cy="886770"/>
            </a:xfrm>
          </p:grpSpPr>
          <p:sp>
            <p:nvSpPr>
              <p:cNvPr id="11" name="Oval 10"/>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67533" y="3174693"/>
                <a:ext cx="1230835" cy="592019"/>
                <a:chOff x="584202" y="3150883"/>
                <a:chExt cx="1230835" cy="592019"/>
              </a:xfrm>
            </p:grpSpPr>
            <p:grpSp>
              <p:nvGrpSpPr>
                <p:cNvPr id="14" name="Group 13"/>
                <p:cNvGrpSpPr/>
                <p:nvPr/>
              </p:nvGrpSpPr>
              <p:grpSpPr>
                <a:xfrm>
                  <a:off x="584202" y="3238902"/>
                  <a:ext cx="1230835" cy="504000"/>
                  <a:chOff x="575950" y="3669740"/>
                  <a:chExt cx="1230835" cy="504000"/>
                </a:xfrm>
              </p:grpSpPr>
              <p:grpSp>
                <p:nvGrpSpPr>
                  <p:cNvPr id="16" name="Group 15"/>
                  <p:cNvGrpSpPr/>
                  <p:nvPr/>
                </p:nvGrpSpPr>
                <p:grpSpPr>
                  <a:xfrm>
                    <a:off x="575950" y="3669740"/>
                    <a:ext cx="1230835" cy="504000"/>
                    <a:chOff x="583007" y="2193432"/>
                    <a:chExt cx="1230835" cy="504000"/>
                  </a:xfrm>
                </p:grpSpPr>
                <p:sp>
                  <p:nvSpPr>
                    <p:cNvPr id="18" name="Rectangle 17"/>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Textile</a:t>
                      </a:r>
                    </a:p>
                  </p:txBody>
                </p:sp>
                <p:sp>
                  <p:nvSpPr>
                    <p:cNvPr id="19" name="Oval 18"/>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69" y="3759276"/>
                    <a:ext cx="305271" cy="301118"/>
                  </a:xfrm>
                  <a:prstGeom prst="rect">
                    <a:avLst/>
                  </a:prstGeom>
                </p:spPr>
              </p:pic>
            </p:grpSp>
            <p:sp>
              <p:nvSpPr>
                <p:cNvPr id="15" name="Isosceles Triangle 14"/>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p:cNvGrpSpPr/>
            <p:nvPr/>
          </p:nvGrpSpPr>
          <p:grpSpPr>
            <a:xfrm>
              <a:off x="545504" y="1783827"/>
              <a:ext cx="1230724" cy="896853"/>
              <a:chOff x="530945" y="2054527"/>
              <a:chExt cx="1230724" cy="896853"/>
            </a:xfrm>
          </p:grpSpPr>
          <p:grpSp>
            <p:nvGrpSpPr>
              <p:cNvPr id="21" name="Group 20"/>
              <p:cNvGrpSpPr/>
              <p:nvPr/>
            </p:nvGrpSpPr>
            <p:grpSpPr>
              <a:xfrm>
                <a:off x="530945" y="2054527"/>
                <a:ext cx="1230724" cy="896853"/>
                <a:chOff x="530945" y="2054527"/>
                <a:chExt cx="1230724" cy="896853"/>
              </a:xfrm>
            </p:grpSpPr>
            <p:sp>
              <p:nvSpPr>
                <p:cNvPr id="23" name="Oval 22"/>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30945" y="2054527"/>
                  <a:ext cx="1230724" cy="601207"/>
                  <a:chOff x="543645" y="2181527"/>
                  <a:chExt cx="1230724" cy="601207"/>
                </a:xfrm>
              </p:grpSpPr>
              <p:grpSp>
                <p:nvGrpSpPr>
                  <p:cNvPr id="26" name="Group 25"/>
                  <p:cNvGrpSpPr/>
                  <p:nvPr/>
                </p:nvGrpSpPr>
                <p:grpSpPr>
                  <a:xfrm>
                    <a:off x="543645" y="2181527"/>
                    <a:ext cx="1230724" cy="504000"/>
                    <a:chOff x="252283" y="2181527"/>
                    <a:chExt cx="1230724" cy="504000"/>
                  </a:xfrm>
                </p:grpSpPr>
                <p:sp>
                  <p:nvSpPr>
                    <p:cNvPr id="28" name="Rectangle 27"/>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Proxi nova"/>
                        </a:rPr>
                        <a:t>Automotive</a:t>
                      </a:r>
                    </a:p>
                  </p:txBody>
                </p:sp>
                <p:sp>
                  <p:nvSpPr>
                    <p:cNvPr id="29" name="Oval 28"/>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Isosceles Triangle 26"/>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57" y="2230271"/>
                <a:ext cx="297522" cy="152511"/>
              </a:xfrm>
              <a:prstGeom prst="rect">
                <a:avLst/>
              </a:prstGeom>
            </p:spPr>
          </p:pic>
        </p:grpSp>
      </p:grpSp>
      <p:grpSp>
        <p:nvGrpSpPr>
          <p:cNvPr id="126" name="Group 125"/>
          <p:cNvGrpSpPr/>
          <p:nvPr/>
        </p:nvGrpSpPr>
        <p:grpSpPr>
          <a:xfrm>
            <a:off x="3344874" y="1783827"/>
            <a:ext cx="1230835" cy="1712185"/>
            <a:chOff x="3344874" y="1783827"/>
            <a:chExt cx="1230835" cy="1712185"/>
          </a:xfrm>
        </p:grpSpPr>
        <p:grpSp>
          <p:nvGrpSpPr>
            <p:cNvPr id="39" name="Group 38"/>
            <p:cNvGrpSpPr/>
            <p:nvPr/>
          </p:nvGrpSpPr>
          <p:grpSpPr>
            <a:xfrm>
              <a:off x="3344929" y="1783827"/>
              <a:ext cx="1230724" cy="896853"/>
              <a:chOff x="3344929" y="2054527"/>
              <a:chExt cx="1230724" cy="896853"/>
            </a:xfrm>
          </p:grpSpPr>
          <p:grpSp>
            <p:nvGrpSpPr>
              <p:cNvPr id="40" name="Group 39"/>
              <p:cNvGrpSpPr/>
              <p:nvPr/>
            </p:nvGrpSpPr>
            <p:grpSpPr>
              <a:xfrm>
                <a:off x="3344929" y="2054527"/>
                <a:ext cx="1230724" cy="896853"/>
                <a:chOff x="530945" y="2054527"/>
                <a:chExt cx="1230724" cy="896853"/>
              </a:xfrm>
            </p:grpSpPr>
            <p:sp>
              <p:nvSpPr>
                <p:cNvPr id="42" name="Oval 4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0945" y="2054527"/>
                  <a:ext cx="1230724" cy="601207"/>
                  <a:chOff x="543645" y="2181527"/>
                  <a:chExt cx="1230724" cy="601207"/>
                </a:xfrm>
              </p:grpSpPr>
              <p:grpSp>
                <p:nvGrpSpPr>
                  <p:cNvPr id="45" name="Group 44"/>
                  <p:cNvGrpSpPr/>
                  <p:nvPr/>
                </p:nvGrpSpPr>
                <p:grpSpPr>
                  <a:xfrm>
                    <a:off x="543645" y="2181527"/>
                    <a:ext cx="1230724" cy="504000"/>
                    <a:chOff x="252283" y="2181527"/>
                    <a:chExt cx="1230724" cy="504000"/>
                  </a:xfrm>
                </p:grpSpPr>
                <p:sp>
                  <p:nvSpPr>
                    <p:cNvPr id="47" name="Rectangle 4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High-tech Electronics</a:t>
                      </a:r>
                    </a:p>
                  </p:txBody>
                </p:sp>
                <p:sp>
                  <p:nvSpPr>
                    <p:cNvPr id="48" name="Oval 4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Isosceles Triangle 4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576" y="2225018"/>
                <a:ext cx="184580" cy="184578"/>
              </a:xfrm>
              <a:prstGeom prst="rect">
                <a:avLst/>
              </a:prstGeom>
            </p:spPr>
          </p:pic>
        </p:grpSp>
        <p:grpSp>
          <p:nvGrpSpPr>
            <p:cNvPr id="59" name="Group 58"/>
            <p:cNvGrpSpPr/>
            <p:nvPr/>
          </p:nvGrpSpPr>
          <p:grpSpPr>
            <a:xfrm>
              <a:off x="3344874" y="2609242"/>
              <a:ext cx="1230835" cy="886770"/>
              <a:chOff x="3344874" y="2879942"/>
              <a:chExt cx="1230835" cy="886770"/>
            </a:xfrm>
          </p:grpSpPr>
          <p:grpSp>
            <p:nvGrpSpPr>
              <p:cNvPr id="60" name="Group 59"/>
              <p:cNvGrpSpPr/>
              <p:nvPr/>
            </p:nvGrpSpPr>
            <p:grpSpPr>
              <a:xfrm>
                <a:off x="3344874" y="2879942"/>
                <a:ext cx="1230835" cy="886770"/>
                <a:chOff x="567533" y="2879942"/>
                <a:chExt cx="1230835" cy="886770"/>
              </a:xfrm>
            </p:grpSpPr>
            <p:sp>
              <p:nvSpPr>
                <p:cNvPr id="62" name="Oval 6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7533" y="3174693"/>
                  <a:ext cx="1230835" cy="592019"/>
                  <a:chOff x="584202" y="3150883"/>
                  <a:chExt cx="1230835" cy="592019"/>
                </a:xfrm>
              </p:grpSpPr>
              <p:grpSp>
                <p:nvGrpSpPr>
                  <p:cNvPr id="65" name="Group 64"/>
                  <p:cNvGrpSpPr/>
                  <p:nvPr/>
                </p:nvGrpSpPr>
                <p:grpSpPr>
                  <a:xfrm>
                    <a:off x="584202" y="3238902"/>
                    <a:ext cx="1230835" cy="504000"/>
                    <a:chOff x="583007" y="2193432"/>
                    <a:chExt cx="1230835" cy="504000"/>
                  </a:xfrm>
                </p:grpSpPr>
                <p:sp>
                  <p:nvSpPr>
                    <p:cNvPr id="67" name="Rectangle 6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Aerospace &amp; Defense</a:t>
                      </a:r>
                    </a:p>
                  </p:txBody>
                </p:sp>
                <p:sp>
                  <p:nvSpPr>
                    <p:cNvPr id="68" name="Oval 6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Isosceles Triangle 6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833" y="3419476"/>
                <a:ext cx="305273" cy="204882"/>
              </a:xfrm>
              <a:prstGeom prst="rect">
                <a:avLst/>
              </a:prstGeom>
            </p:spPr>
          </p:pic>
        </p:grpSp>
      </p:grpSp>
      <p:grpSp>
        <p:nvGrpSpPr>
          <p:cNvPr id="128" name="Group 127"/>
          <p:cNvGrpSpPr/>
          <p:nvPr/>
        </p:nvGrpSpPr>
        <p:grpSpPr>
          <a:xfrm>
            <a:off x="6147886" y="1783827"/>
            <a:ext cx="1230835" cy="1712185"/>
            <a:chOff x="6147886" y="1783827"/>
            <a:chExt cx="1230835" cy="1712185"/>
          </a:xfrm>
        </p:grpSpPr>
        <p:grpSp>
          <p:nvGrpSpPr>
            <p:cNvPr id="49" name="Group 48"/>
            <p:cNvGrpSpPr/>
            <p:nvPr/>
          </p:nvGrpSpPr>
          <p:grpSpPr>
            <a:xfrm>
              <a:off x="6147941" y="1783827"/>
              <a:ext cx="1230724" cy="896853"/>
              <a:chOff x="6147941" y="2054527"/>
              <a:chExt cx="1230724" cy="896853"/>
            </a:xfrm>
          </p:grpSpPr>
          <p:grpSp>
            <p:nvGrpSpPr>
              <p:cNvPr id="50" name="Group 49"/>
              <p:cNvGrpSpPr/>
              <p:nvPr/>
            </p:nvGrpSpPr>
            <p:grpSpPr>
              <a:xfrm>
                <a:off x="6147941" y="2054527"/>
                <a:ext cx="1230724" cy="896853"/>
                <a:chOff x="530945" y="2054527"/>
                <a:chExt cx="1230724" cy="896853"/>
              </a:xfrm>
            </p:grpSpPr>
            <p:sp>
              <p:nvSpPr>
                <p:cNvPr id="52" name="Oval 5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30945" y="2054527"/>
                  <a:ext cx="1230724" cy="601207"/>
                  <a:chOff x="543645" y="2181527"/>
                  <a:chExt cx="1230724" cy="601207"/>
                </a:xfrm>
              </p:grpSpPr>
              <p:grpSp>
                <p:nvGrpSpPr>
                  <p:cNvPr id="55" name="Group 54"/>
                  <p:cNvGrpSpPr/>
                  <p:nvPr/>
                </p:nvGrpSpPr>
                <p:grpSpPr>
                  <a:xfrm>
                    <a:off x="543645" y="2181527"/>
                    <a:ext cx="1230724" cy="504000"/>
                    <a:chOff x="252283" y="2181527"/>
                    <a:chExt cx="1230724" cy="504000"/>
                  </a:xfrm>
                </p:grpSpPr>
                <p:sp>
                  <p:nvSpPr>
                    <p:cNvPr id="57" name="Rectangle 5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Food &amp; Beverages</a:t>
                      </a:r>
                    </a:p>
                  </p:txBody>
                </p:sp>
                <p:sp>
                  <p:nvSpPr>
                    <p:cNvPr id="58" name="Oval 5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6" name="Isosceles Triangle 5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889" y="2169345"/>
                <a:ext cx="219963" cy="274362"/>
              </a:xfrm>
              <a:prstGeom prst="rect">
                <a:avLst/>
              </a:prstGeom>
            </p:spPr>
          </p:pic>
        </p:grpSp>
        <p:grpSp>
          <p:nvGrpSpPr>
            <p:cNvPr id="69" name="Group 68"/>
            <p:cNvGrpSpPr/>
            <p:nvPr/>
          </p:nvGrpSpPr>
          <p:grpSpPr>
            <a:xfrm>
              <a:off x="6147886" y="2609242"/>
              <a:ext cx="1230835" cy="886770"/>
              <a:chOff x="6147886" y="2879942"/>
              <a:chExt cx="1230835" cy="886770"/>
            </a:xfrm>
          </p:grpSpPr>
          <p:grpSp>
            <p:nvGrpSpPr>
              <p:cNvPr id="70" name="Group 69"/>
              <p:cNvGrpSpPr/>
              <p:nvPr/>
            </p:nvGrpSpPr>
            <p:grpSpPr>
              <a:xfrm>
                <a:off x="6147886" y="2879942"/>
                <a:ext cx="1230835" cy="886770"/>
                <a:chOff x="567533" y="2879942"/>
                <a:chExt cx="1230835" cy="886770"/>
              </a:xfrm>
            </p:grpSpPr>
            <p:sp>
              <p:nvSpPr>
                <p:cNvPr id="72" name="Oval 7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67533" y="3174693"/>
                  <a:ext cx="1230835" cy="592019"/>
                  <a:chOff x="584202" y="3150883"/>
                  <a:chExt cx="1230835" cy="592019"/>
                </a:xfrm>
              </p:grpSpPr>
              <p:grpSp>
                <p:nvGrpSpPr>
                  <p:cNvPr id="75" name="Group 74"/>
                  <p:cNvGrpSpPr/>
                  <p:nvPr/>
                </p:nvGrpSpPr>
                <p:grpSpPr>
                  <a:xfrm>
                    <a:off x="584202" y="3238902"/>
                    <a:ext cx="1230835" cy="504000"/>
                    <a:chOff x="583007" y="2193432"/>
                    <a:chExt cx="1230835" cy="504000"/>
                  </a:xfrm>
                </p:grpSpPr>
                <p:sp>
                  <p:nvSpPr>
                    <p:cNvPr id="77" name="Rectangle 7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Distribution &amp; Retail</a:t>
                      </a:r>
                    </a:p>
                  </p:txBody>
                </p:sp>
                <p:sp>
                  <p:nvSpPr>
                    <p:cNvPr id="78" name="Oval 7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Isosceles Triangle 7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115" y="3400484"/>
                <a:ext cx="284678" cy="240542"/>
              </a:xfrm>
              <a:prstGeom prst="rect">
                <a:avLst/>
              </a:prstGeom>
            </p:spPr>
          </p:pic>
        </p:grpSp>
      </p:grpSp>
      <p:grpSp>
        <p:nvGrpSpPr>
          <p:cNvPr id="129" name="Group 128"/>
          <p:cNvGrpSpPr/>
          <p:nvPr/>
        </p:nvGrpSpPr>
        <p:grpSpPr>
          <a:xfrm>
            <a:off x="7548300" y="1276350"/>
            <a:ext cx="1317417" cy="2790537"/>
            <a:chOff x="7548300" y="1276350"/>
            <a:chExt cx="1317417" cy="2790537"/>
          </a:xfrm>
        </p:grpSpPr>
        <p:grpSp>
          <p:nvGrpSpPr>
            <p:cNvPr id="88" name="Group 87"/>
            <p:cNvGrpSpPr/>
            <p:nvPr/>
          </p:nvGrpSpPr>
          <p:grpSpPr>
            <a:xfrm>
              <a:off x="7548300" y="2616421"/>
              <a:ext cx="1230835" cy="1450466"/>
              <a:chOff x="7548300" y="2887121"/>
              <a:chExt cx="1230835" cy="1450466"/>
            </a:xfrm>
          </p:grpSpPr>
          <p:grpSp>
            <p:nvGrpSpPr>
              <p:cNvPr id="89" name="Group 88"/>
              <p:cNvGrpSpPr/>
              <p:nvPr/>
            </p:nvGrpSpPr>
            <p:grpSpPr>
              <a:xfrm>
                <a:off x="7548300" y="2887121"/>
                <a:ext cx="1230835" cy="1450466"/>
                <a:chOff x="7548300" y="2887121"/>
                <a:chExt cx="1230835" cy="1450466"/>
              </a:xfrm>
            </p:grpSpPr>
            <p:grpSp>
              <p:nvGrpSpPr>
                <p:cNvPr id="91" name="Group 90"/>
                <p:cNvGrpSpPr/>
                <p:nvPr/>
              </p:nvGrpSpPr>
              <p:grpSpPr>
                <a:xfrm>
                  <a:off x="7548300" y="3833587"/>
                  <a:ext cx="1230835" cy="504000"/>
                  <a:chOff x="583007" y="2193432"/>
                  <a:chExt cx="1230835" cy="504000"/>
                </a:xfrm>
              </p:grpSpPr>
              <p:sp>
                <p:nvSpPr>
                  <p:cNvPr id="95" name="Rectangle 94"/>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Wire &amp; Cable</a:t>
                    </a:r>
                  </a:p>
                </p:txBody>
              </p:sp>
              <p:sp>
                <p:nvSpPr>
                  <p:cNvPr id="96" name="Oval 95"/>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8287" y="3992908"/>
                  <a:ext cx="293913" cy="172214"/>
                </a:xfrm>
                <a:prstGeom prst="rect">
                  <a:avLst/>
                </a:prstGeom>
              </p:spPr>
            </p:pic>
            <p:sp>
              <p:nvSpPr>
                <p:cNvPr id="93" name="Oval 92"/>
                <p:cNvSpPr/>
                <p:nvPr/>
              </p:nvSpPr>
              <p:spPr>
                <a:xfrm>
                  <a:off x="7682684"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p:cNvCxnSpPr/>
                <p:nvPr/>
              </p:nvCxnSpPr>
              <p:spPr>
                <a:xfrm>
                  <a:off x="7716062"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90" name="Isosceles Triangle 89"/>
              <p:cNvSpPr/>
              <p:nvPr/>
            </p:nvSpPr>
            <p:spPr>
              <a:xfrm>
                <a:off x="7673507"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p:cNvGrpSpPr/>
            <p:nvPr/>
          </p:nvGrpSpPr>
          <p:grpSpPr>
            <a:xfrm>
              <a:off x="7548355" y="1276350"/>
              <a:ext cx="1317362" cy="1404330"/>
              <a:chOff x="7548355" y="1547050"/>
              <a:chExt cx="1317362" cy="1404330"/>
            </a:xfrm>
          </p:grpSpPr>
          <p:grpSp>
            <p:nvGrpSpPr>
              <p:cNvPr id="98" name="Group 97"/>
              <p:cNvGrpSpPr/>
              <p:nvPr/>
            </p:nvGrpSpPr>
            <p:grpSpPr>
              <a:xfrm>
                <a:off x="7548355" y="1547050"/>
                <a:ext cx="1317362" cy="504000"/>
                <a:chOff x="7548355" y="1547050"/>
                <a:chExt cx="1317362" cy="504000"/>
              </a:xfrm>
            </p:grpSpPr>
            <p:grpSp>
              <p:nvGrpSpPr>
                <p:cNvPr id="102" name="Group 101"/>
                <p:cNvGrpSpPr/>
                <p:nvPr/>
              </p:nvGrpSpPr>
              <p:grpSpPr>
                <a:xfrm>
                  <a:off x="7548355" y="1547050"/>
                  <a:ext cx="1317362" cy="504000"/>
                  <a:chOff x="252283" y="2181527"/>
                  <a:chExt cx="1317362" cy="504000"/>
                </a:xfrm>
              </p:grpSpPr>
              <p:sp>
                <p:nvSpPr>
                  <p:cNvPr id="104" name="Rectangle 103"/>
                  <p:cNvSpPr/>
                  <p:nvPr/>
                </p:nvSpPr>
                <p:spPr>
                  <a:xfrm>
                    <a:off x="583006" y="2181527"/>
                    <a:ext cx="986639"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Milling</a:t>
                    </a:r>
                  </a:p>
                  <a:p>
                    <a:pPr algn="ctr"/>
                    <a:r>
                      <a:rPr lang="en-US" sz="1000" b="1" dirty="0">
                        <a:latin typeface="Proxi nova"/>
                      </a:rPr>
                      <a:t>(Metal, Paper &amp; Plastic)</a:t>
                    </a:r>
                  </a:p>
                </p:txBody>
              </p:sp>
              <p:sp>
                <p:nvSpPr>
                  <p:cNvPr id="105" name="Oval 10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7531" y="1625991"/>
                  <a:ext cx="234402" cy="324913"/>
                </a:xfrm>
                <a:prstGeom prst="rect">
                  <a:avLst/>
                </a:prstGeom>
              </p:spPr>
            </p:pic>
          </p:grpSp>
          <p:sp>
            <p:nvSpPr>
              <p:cNvPr id="99" name="Oval 98"/>
              <p:cNvSpPr/>
              <p:nvPr/>
            </p:nvSpPr>
            <p:spPr>
              <a:xfrm>
                <a:off x="8593101"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p:cNvCxnSpPr/>
              <p:nvPr/>
            </p:nvCxnSpPr>
            <p:spPr>
              <a:xfrm>
                <a:off x="8628820"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rot="10800000">
                <a:off x="8587323"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5" name="Group 124"/>
          <p:cNvGrpSpPr/>
          <p:nvPr/>
        </p:nvGrpSpPr>
        <p:grpSpPr>
          <a:xfrm>
            <a:off x="1949448" y="1276350"/>
            <a:ext cx="1230835" cy="2790537"/>
            <a:chOff x="1949448" y="1276350"/>
            <a:chExt cx="1230835" cy="2790537"/>
          </a:xfrm>
        </p:grpSpPr>
        <p:grpSp>
          <p:nvGrpSpPr>
            <p:cNvPr id="30" name="Group 29"/>
            <p:cNvGrpSpPr/>
            <p:nvPr/>
          </p:nvGrpSpPr>
          <p:grpSpPr>
            <a:xfrm>
              <a:off x="1949448" y="2616421"/>
              <a:ext cx="1230835" cy="1450466"/>
              <a:chOff x="1949448" y="2887121"/>
              <a:chExt cx="1230835" cy="1450466"/>
            </a:xfrm>
          </p:grpSpPr>
          <p:grpSp>
            <p:nvGrpSpPr>
              <p:cNvPr id="31" name="Group 30"/>
              <p:cNvGrpSpPr/>
              <p:nvPr/>
            </p:nvGrpSpPr>
            <p:grpSpPr>
              <a:xfrm>
                <a:off x="1949448" y="2887121"/>
                <a:ext cx="1230835" cy="1450466"/>
                <a:chOff x="1949448" y="2887121"/>
                <a:chExt cx="1230835" cy="1450466"/>
              </a:xfrm>
            </p:grpSpPr>
            <p:grpSp>
              <p:nvGrpSpPr>
                <p:cNvPr id="33" name="Group 32"/>
                <p:cNvGrpSpPr/>
                <p:nvPr/>
              </p:nvGrpSpPr>
              <p:grpSpPr>
                <a:xfrm>
                  <a:off x="1949448" y="3833587"/>
                  <a:ext cx="1230835" cy="504000"/>
                  <a:chOff x="583007" y="2193432"/>
                  <a:chExt cx="1230835" cy="504000"/>
                </a:xfrm>
              </p:grpSpPr>
              <p:sp>
                <p:nvSpPr>
                  <p:cNvPr id="37" name="Rectangle 36"/>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Energy &amp; Power</a:t>
                    </a:r>
                  </a:p>
                </p:txBody>
              </p:sp>
              <p:sp>
                <p:nvSpPr>
                  <p:cNvPr id="38" name="Oval 37"/>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Oval 33"/>
                <p:cNvSpPr/>
                <p:nvPr/>
              </p:nvSpPr>
              <p:spPr>
                <a:xfrm>
                  <a:off x="2075002"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5" name="Straight Connector 34"/>
                <p:cNvCxnSpPr/>
                <p:nvPr/>
              </p:nvCxnSpPr>
              <p:spPr>
                <a:xfrm>
                  <a:off x="2108380"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2065825"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037" y="3917950"/>
                <a:ext cx="195504" cy="271123"/>
              </a:xfrm>
              <a:prstGeom prst="rect">
                <a:avLst/>
              </a:prstGeom>
            </p:spPr>
          </p:pic>
        </p:grpSp>
        <p:grpSp>
          <p:nvGrpSpPr>
            <p:cNvPr id="106" name="Group 105"/>
            <p:cNvGrpSpPr/>
            <p:nvPr/>
          </p:nvGrpSpPr>
          <p:grpSpPr>
            <a:xfrm>
              <a:off x="1949504" y="1276350"/>
              <a:ext cx="1230724" cy="1404330"/>
              <a:chOff x="1949504" y="1547050"/>
              <a:chExt cx="1230724" cy="1404330"/>
            </a:xfrm>
          </p:grpSpPr>
          <p:grpSp>
            <p:nvGrpSpPr>
              <p:cNvPr id="107" name="Group 106"/>
              <p:cNvGrpSpPr/>
              <p:nvPr/>
            </p:nvGrpSpPr>
            <p:grpSpPr>
              <a:xfrm>
                <a:off x="1949504" y="1547050"/>
                <a:ext cx="1230724" cy="1404330"/>
                <a:chOff x="1949504" y="1547050"/>
                <a:chExt cx="1230724" cy="1404330"/>
              </a:xfrm>
            </p:grpSpPr>
            <p:sp>
              <p:nvSpPr>
                <p:cNvPr id="109" name="Isosceles Triangle 108"/>
                <p:cNvSpPr/>
                <p:nvPr/>
              </p:nvSpPr>
              <p:spPr>
                <a:xfrm rot="10800000">
                  <a:off x="2979641" y="2060834"/>
                  <a:ext cx="82996" cy="87423"/>
                </a:xfrm>
                <a:prstGeom prst="triangle">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110" name="Group 109"/>
                <p:cNvGrpSpPr/>
                <p:nvPr/>
              </p:nvGrpSpPr>
              <p:grpSpPr>
                <a:xfrm>
                  <a:off x="1949504" y="1547050"/>
                  <a:ext cx="1230724" cy="1404330"/>
                  <a:chOff x="1949504" y="1547050"/>
                  <a:chExt cx="1230724" cy="1404330"/>
                </a:xfrm>
              </p:grpSpPr>
              <p:sp>
                <p:nvSpPr>
                  <p:cNvPr id="111" name="Oval 110"/>
                  <p:cNvSpPr/>
                  <p:nvPr/>
                </p:nvSpPr>
                <p:spPr>
                  <a:xfrm>
                    <a:off x="2985419"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12" name="Straight Connector 111"/>
                  <p:cNvCxnSpPr/>
                  <p:nvPr/>
                </p:nvCxnSpPr>
                <p:spPr>
                  <a:xfrm>
                    <a:off x="3021138"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1949504" y="1547050"/>
                    <a:ext cx="1230724" cy="504000"/>
                    <a:chOff x="252283" y="2181527"/>
                    <a:chExt cx="1230724" cy="504000"/>
                  </a:xfrm>
                </p:grpSpPr>
                <p:sp>
                  <p:nvSpPr>
                    <p:cNvPr id="114" name="Rectangle 113"/>
                    <p:cNvSpPr/>
                    <p:nvPr/>
                  </p:nvSpPr>
                  <p:spPr>
                    <a:xfrm>
                      <a:off x="583007" y="2181527"/>
                      <a:ext cx="900000" cy="504000"/>
                    </a:xfrm>
                    <a:prstGeom prst="rect">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Equipment </a:t>
                      </a:r>
                      <a:br>
                        <a:rPr lang="en-US" sz="1000" b="1" dirty="0">
                          <a:latin typeface="Proxi nova"/>
                        </a:rPr>
                      </a:br>
                      <a:r>
                        <a:rPr lang="en-US" sz="1000" b="1" dirty="0">
                          <a:latin typeface="Proxi nova"/>
                        </a:rPr>
                        <a:t>&amp; Machinery</a:t>
                      </a:r>
                    </a:p>
                  </p:txBody>
                </p:sp>
                <p:sp>
                  <p:nvSpPr>
                    <p:cNvPr id="115" name="Oval 114"/>
                    <p:cNvSpPr/>
                    <p:nvPr/>
                  </p:nvSpPr>
                  <p:spPr>
                    <a:xfrm>
                      <a:off x="252283" y="2235103"/>
                      <a:ext cx="402152" cy="402152"/>
                    </a:xfrm>
                    <a:prstGeom prst="ellipse">
                      <a:avLst/>
                    </a:prstGeom>
                    <a:solidFill>
                      <a:schemeClr val="bg1">
                        <a:lumMod val="95000"/>
                      </a:schemeClr>
                    </a:solidFill>
                    <a:ln w="19050">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7468" y="1710126"/>
                <a:ext cx="198535" cy="191766"/>
              </a:xfrm>
              <a:prstGeom prst="rect">
                <a:avLst/>
              </a:prstGeom>
            </p:spPr>
          </p:pic>
        </p:grpSp>
      </p:grpSp>
      <p:grpSp>
        <p:nvGrpSpPr>
          <p:cNvPr id="127" name="Group 126"/>
          <p:cNvGrpSpPr/>
          <p:nvPr/>
        </p:nvGrpSpPr>
        <p:grpSpPr>
          <a:xfrm>
            <a:off x="4740301" y="1276350"/>
            <a:ext cx="1395479" cy="2790537"/>
            <a:chOff x="4740301" y="1276350"/>
            <a:chExt cx="1395479" cy="2790537"/>
          </a:xfrm>
        </p:grpSpPr>
        <p:grpSp>
          <p:nvGrpSpPr>
            <p:cNvPr id="79" name="Group 78"/>
            <p:cNvGrpSpPr/>
            <p:nvPr/>
          </p:nvGrpSpPr>
          <p:grpSpPr>
            <a:xfrm>
              <a:off x="4740301" y="2616421"/>
              <a:ext cx="1230835" cy="1450466"/>
              <a:chOff x="4740301" y="2887121"/>
              <a:chExt cx="1230835" cy="1450466"/>
            </a:xfrm>
          </p:grpSpPr>
          <p:grpSp>
            <p:nvGrpSpPr>
              <p:cNvPr id="80" name="Group 79"/>
              <p:cNvGrpSpPr/>
              <p:nvPr/>
            </p:nvGrpSpPr>
            <p:grpSpPr>
              <a:xfrm>
                <a:off x="4740301" y="2887121"/>
                <a:ext cx="1230835" cy="1450466"/>
                <a:chOff x="4740301" y="2887121"/>
                <a:chExt cx="1230835" cy="1450466"/>
              </a:xfrm>
            </p:grpSpPr>
            <p:grpSp>
              <p:nvGrpSpPr>
                <p:cNvPr id="82" name="Group 81"/>
                <p:cNvGrpSpPr/>
                <p:nvPr/>
              </p:nvGrpSpPr>
              <p:grpSpPr>
                <a:xfrm>
                  <a:off x="4740301" y="3833587"/>
                  <a:ext cx="1230835" cy="504000"/>
                  <a:chOff x="583007" y="2193432"/>
                  <a:chExt cx="1230835" cy="504000"/>
                </a:xfrm>
              </p:grpSpPr>
              <p:sp>
                <p:nvSpPr>
                  <p:cNvPr id="86" name="Rectangle 85"/>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Ship Building</a:t>
                    </a:r>
                  </a:p>
                </p:txBody>
              </p:sp>
              <p:sp>
                <p:nvSpPr>
                  <p:cNvPr id="87" name="Oval 86"/>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40301" y="3936206"/>
                  <a:ext cx="283465" cy="275591"/>
                </a:xfrm>
                <a:prstGeom prst="rect">
                  <a:avLst/>
                </a:prstGeom>
              </p:spPr>
            </p:pic>
            <p:sp>
              <p:nvSpPr>
                <p:cNvPr id="84" name="Oval 83"/>
                <p:cNvSpPr/>
                <p:nvPr/>
              </p:nvSpPr>
              <p:spPr>
                <a:xfrm>
                  <a:off x="4856499"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4889877"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81" name="Isosceles Triangle 80"/>
              <p:cNvSpPr/>
              <p:nvPr/>
            </p:nvSpPr>
            <p:spPr>
              <a:xfrm>
                <a:off x="4847322"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p:cNvGrpSpPr/>
            <p:nvPr/>
          </p:nvGrpSpPr>
          <p:grpSpPr>
            <a:xfrm>
              <a:off x="4740356" y="1276350"/>
              <a:ext cx="1395424" cy="1404330"/>
              <a:chOff x="4740356" y="1547050"/>
              <a:chExt cx="1395424" cy="1404330"/>
            </a:xfrm>
          </p:grpSpPr>
          <p:grpSp>
            <p:nvGrpSpPr>
              <p:cNvPr id="117" name="Group 116"/>
              <p:cNvGrpSpPr/>
              <p:nvPr/>
            </p:nvGrpSpPr>
            <p:grpSpPr>
              <a:xfrm>
                <a:off x="4740356" y="1547050"/>
                <a:ext cx="1395424" cy="1404330"/>
                <a:chOff x="4740356" y="1547050"/>
                <a:chExt cx="1395424" cy="1404330"/>
              </a:xfrm>
            </p:grpSpPr>
            <p:grpSp>
              <p:nvGrpSpPr>
                <p:cNvPr id="119" name="Group 118"/>
                <p:cNvGrpSpPr/>
                <p:nvPr/>
              </p:nvGrpSpPr>
              <p:grpSpPr>
                <a:xfrm>
                  <a:off x="4740356" y="1547050"/>
                  <a:ext cx="1395424" cy="504000"/>
                  <a:chOff x="252283" y="2181527"/>
                  <a:chExt cx="1395424" cy="504000"/>
                </a:xfrm>
              </p:grpSpPr>
              <p:sp>
                <p:nvSpPr>
                  <p:cNvPr id="123" name="Rectangle 122"/>
                  <p:cNvSpPr/>
                  <p:nvPr/>
                </p:nvSpPr>
                <p:spPr>
                  <a:xfrm>
                    <a:off x="583006" y="2181527"/>
                    <a:ext cx="1064701"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Discrete Manufacturing</a:t>
                    </a:r>
                  </a:p>
                </p:txBody>
              </p:sp>
              <p:sp>
                <p:nvSpPr>
                  <p:cNvPr id="124" name="Oval 123"/>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0" name="Oval 119"/>
                <p:cNvSpPr/>
                <p:nvPr/>
              </p:nvSpPr>
              <p:spPr>
                <a:xfrm>
                  <a:off x="5766916"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p:cNvCxnSpPr/>
                <p:nvPr/>
              </p:nvCxnSpPr>
              <p:spPr>
                <a:xfrm>
                  <a:off x="5802635"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10800000">
                  <a:off x="5761138"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1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2621" y="1679321"/>
                <a:ext cx="297622" cy="248018"/>
              </a:xfrm>
              <a:prstGeom prst="rect">
                <a:avLst/>
              </a:prstGeom>
            </p:spPr>
          </p:pic>
        </p:grpSp>
      </p:grpSp>
    </p:spTree>
    <p:extLst>
      <p:ext uri="{BB962C8B-B14F-4D97-AF65-F5344CB8AC3E}">
        <p14:creationId xmlns:p14="http://schemas.microsoft.com/office/powerpoint/2010/main" val="22758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arn(outHorizontal)">
                                      <p:cBhvr>
                                        <p:cTn id="19" dur="500"/>
                                        <p:tgtEl>
                                          <p:spTgt spid="1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outHorizontal)">
                                      <p:cBhvr>
                                        <p:cTn id="27" dur="500"/>
                                        <p:tgtEl>
                                          <p:spTgt spid="1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500"/>
                            </p:stCondLst>
                            <p:childTnLst>
                              <p:par>
                                <p:cTn id="33" presetID="16" presetClass="entr" presetSubtype="42"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barn(outHorizontal)">
                                      <p:cBhvr>
                                        <p:cTn id="35" dur="500"/>
                                        <p:tgtEl>
                                          <p:spTgt spid="12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6" presetClass="entr" presetSubtype="42"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barn(outHorizontal)">
                                      <p:cBhvr>
                                        <p:cTn id="43" dur="500"/>
                                        <p:tgtEl>
                                          <p:spTgt spid="1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Horizontal)">
                                      <p:cBhvr>
                                        <p:cTn id="5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DB1E43B-3258-4293-AC9F-846D16760D42}"/>
              </a:ext>
            </a:extLst>
          </p:cNvPr>
          <p:cNvSpPr/>
          <p:nvPr/>
        </p:nvSpPr>
        <p:spPr>
          <a:xfrm>
            <a:off x="0" y="0"/>
            <a:ext cx="9133823" cy="5061600"/>
          </a:xfrm>
          <a:prstGeom prst="rect">
            <a:avLst/>
          </a:prstGeom>
          <a:solidFill>
            <a:srgbClr val="F59627"/>
          </a:solidFill>
          <a:ln w="10795" cap="flat" cmpd="sng" algn="ctr">
            <a:noFill/>
            <a:prstDash val="solid"/>
          </a:ln>
          <a:effectLst/>
        </p:spPr>
        <p:txBody>
          <a:bodyPr rot="0" spcFirstLastPara="0" vertOverflow="overflow" horzOverflow="overflow" vert="horz" wrap="square" lIns="40626" tIns="20313" rIns="40626" bIns="20313" numCol="1" spcCol="0" rtlCol="0" fromWordArt="0" anchor="ctr" anchorCtr="0" forceAA="0" compatLnSpc="1">
            <a:prstTxWarp prst="textNoShape">
              <a:avLst/>
            </a:prstTxWarp>
            <a:noAutofit/>
          </a:bodyPr>
          <a:lstStyle/>
          <a:p>
            <a:pPr marL="0" marR="0" lvl="0" indent="0" algn="ctr" defTabSz="658180" eaLnBrk="1" fontAlgn="auto" latinLnBrk="0" hangingPunct="1">
              <a:lnSpc>
                <a:spcPct val="100000"/>
              </a:lnSpc>
              <a:spcBef>
                <a:spcPts val="0"/>
              </a:spcBef>
              <a:spcAft>
                <a:spcPts val="0"/>
              </a:spcAft>
              <a:buClrTx/>
              <a:buSzTx/>
              <a:buFontTx/>
              <a:buNone/>
              <a:tabLst/>
              <a:defRPr/>
            </a:pPr>
            <a:endParaRPr kumimoji="0" lang="en-US" sz="603" b="0" i="0" u="none" strike="noStrike" kern="0" cap="none" spc="0" normalizeH="0" baseline="0" noProof="0" dirty="0">
              <a:ln>
                <a:noFill/>
              </a:ln>
              <a:solidFill>
                <a:prstClr val="white"/>
              </a:solidFill>
              <a:effectLst/>
              <a:uLnTx/>
              <a:uFillTx/>
              <a:latin typeface="Arial"/>
              <a:ea typeface="+mn-ea"/>
              <a:cs typeface="+mn-cs"/>
            </a:endParaRPr>
          </a:p>
        </p:txBody>
      </p:sp>
      <p:pic>
        <p:nvPicPr>
          <p:cNvPr id="26" name="Picture 25" descr="Distribution.png">
            <a:extLst>
              <a:ext uri="{FF2B5EF4-FFF2-40B4-BE49-F238E27FC236}">
                <a16:creationId xmlns:a16="http://schemas.microsoft.com/office/drawing/2014/main" id="{47699BB0-10BB-46E3-95DA-2D766FBDA4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171" r="-595"/>
          <a:stretch/>
        </p:blipFill>
        <p:spPr>
          <a:xfrm>
            <a:off x="6581412" y="895"/>
            <a:ext cx="2556235" cy="5060706"/>
          </a:xfrm>
          <a:prstGeom prst="rect">
            <a:avLst/>
          </a:prstGeom>
        </p:spPr>
      </p:pic>
      <p:sp>
        <p:nvSpPr>
          <p:cNvPr id="29" name="TextBox 28">
            <a:extLst>
              <a:ext uri="{FF2B5EF4-FFF2-40B4-BE49-F238E27FC236}">
                <a16:creationId xmlns:a16="http://schemas.microsoft.com/office/drawing/2014/main" id="{D8D41501-9833-4A94-883B-259DE5036D05}"/>
              </a:ext>
            </a:extLst>
          </p:cNvPr>
          <p:cNvSpPr txBox="1"/>
          <p:nvPr/>
        </p:nvSpPr>
        <p:spPr>
          <a:xfrm>
            <a:off x="464073" y="347859"/>
            <a:ext cx="4590553" cy="502573"/>
          </a:xfrm>
          <a:prstGeom prst="rect">
            <a:avLst/>
          </a:prstGeom>
          <a:noFill/>
        </p:spPr>
        <p:txBody>
          <a:bodyPr wrap="square" rtlCol="0" anchor="ctr">
            <a:spAutoFit/>
          </a:bodyPr>
          <a:lstStyle/>
          <a:p>
            <a:pPr defTabSz="658180" fontAlgn="auto">
              <a:spcBef>
                <a:spcPts val="0"/>
              </a:spcBef>
              <a:spcAft>
                <a:spcPts val="0"/>
              </a:spcAft>
            </a:pPr>
            <a:r>
              <a:rPr lang="en-US" sz="2666" b="1" dirty="0">
                <a:solidFill>
                  <a:srgbClr val="FFFFFF"/>
                </a:solidFill>
                <a:latin typeface="Arial"/>
                <a:cs typeface="+mn-cs"/>
              </a:rPr>
              <a:t>Did you know?</a:t>
            </a:r>
            <a:endParaRPr lang="en-US" sz="2666" dirty="0">
              <a:solidFill>
                <a:srgbClr val="FFFFFF"/>
              </a:solidFill>
              <a:latin typeface="Arial"/>
              <a:cs typeface="+mn-cs"/>
            </a:endParaRPr>
          </a:p>
        </p:txBody>
      </p:sp>
      <p:sp>
        <p:nvSpPr>
          <p:cNvPr id="67" name="TextBox 66">
            <a:extLst>
              <a:ext uri="{FF2B5EF4-FFF2-40B4-BE49-F238E27FC236}">
                <a16:creationId xmlns:a16="http://schemas.microsoft.com/office/drawing/2014/main" id="{0CFF559B-9B2D-4EEF-80F0-D061F3F0E52D}"/>
              </a:ext>
            </a:extLst>
          </p:cNvPr>
          <p:cNvSpPr txBox="1"/>
          <p:nvPr/>
        </p:nvSpPr>
        <p:spPr>
          <a:xfrm flipH="1">
            <a:off x="6851032" y="2147248"/>
            <a:ext cx="2057366" cy="923330"/>
          </a:xfrm>
          <a:prstGeom prst="rect">
            <a:avLst/>
          </a:prstGeom>
          <a:noFill/>
        </p:spPr>
        <p:txBody>
          <a:bodyPr wrap="square" rtlCol="0">
            <a:spAutoFit/>
          </a:bodyPr>
          <a:lstStyle/>
          <a:p>
            <a:pPr algn="ctr" defTabSz="658264" fontAlgn="auto">
              <a:spcBef>
                <a:spcPts val="0"/>
              </a:spcBef>
              <a:spcAft>
                <a:spcPts val="0"/>
              </a:spcAft>
            </a:pPr>
            <a:r>
              <a:rPr lang="en-US" dirty="0">
                <a:solidFill>
                  <a:srgbClr val="FFFFFF"/>
                </a:solidFill>
              </a:rPr>
              <a:t>Equipment Dealers, Service &amp; Rental</a:t>
            </a:r>
          </a:p>
        </p:txBody>
      </p:sp>
      <p:sp>
        <p:nvSpPr>
          <p:cNvPr id="68" name="TextBox 67">
            <a:extLst>
              <a:ext uri="{FF2B5EF4-FFF2-40B4-BE49-F238E27FC236}">
                <a16:creationId xmlns:a16="http://schemas.microsoft.com/office/drawing/2014/main" id="{ED72B1D1-493A-422D-9E81-85B313D46752}"/>
              </a:ext>
            </a:extLst>
          </p:cNvPr>
          <p:cNvSpPr txBox="1"/>
          <p:nvPr/>
        </p:nvSpPr>
        <p:spPr>
          <a:xfrm>
            <a:off x="6699420" y="1527197"/>
            <a:ext cx="2330291" cy="769441"/>
          </a:xfrm>
          <a:prstGeom prst="rect">
            <a:avLst/>
          </a:prstGeom>
          <a:noFill/>
        </p:spPr>
        <p:txBody>
          <a:bodyPr wrap="square" rtlCol="0">
            <a:spAutoFit/>
          </a:bodyPr>
          <a:lstStyle/>
          <a:p>
            <a:pPr algn="ctr" defTabSz="658264" fontAlgn="auto">
              <a:spcBef>
                <a:spcPts val="0"/>
              </a:spcBef>
              <a:spcAft>
                <a:spcPts val="0"/>
              </a:spcAft>
            </a:pPr>
            <a:r>
              <a:rPr lang="en-US" sz="4400" b="1" dirty="0">
                <a:solidFill>
                  <a:prstClr val="white"/>
                </a:solidFill>
              </a:rPr>
              <a:t>1700+</a:t>
            </a:r>
          </a:p>
        </p:txBody>
      </p:sp>
      <p:sp>
        <p:nvSpPr>
          <p:cNvPr id="31" name="TextBox 30">
            <a:extLst>
              <a:ext uri="{FF2B5EF4-FFF2-40B4-BE49-F238E27FC236}">
                <a16:creationId xmlns:a16="http://schemas.microsoft.com/office/drawing/2014/main" id="{94B35F67-9E25-4E18-B91C-4207A4CAB31E}"/>
              </a:ext>
            </a:extLst>
          </p:cNvPr>
          <p:cNvSpPr txBox="1"/>
          <p:nvPr/>
        </p:nvSpPr>
        <p:spPr>
          <a:xfrm>
            <a:off x="496369" y="1728124"/>
            <a:ext cx="1861666" cy="1064459"/>
          </a:xfrm>
          <a:prstGeom prst="rect">
            <a:avLst/>
          </a:prstGeom>
          <a:noFill/>
        </p:spPr>
        <p:txBody>
          <a:bodyPr wrap="square" rtlCol="0">
            <a:spAutoFit/>
          </a:bodyPr>
          <a:lstStyle/>
          <a:p>
            <a:pPr algn="ctr" defTabSz="658264" fontAlgn="auto">
              <a:spcBef>
                <a:spcPts val="0"/>
              </a:spcBef>
              <a:spcAft>
                <a:spcPts val="0"/>
              </a:spcAft>
            </a:pPr>
            <a:r>
              <a:rPr lang="en-GB" sz="2632" b="1" dirty="0">
                <a:solidFill>
                  <a:prstClr val="white"/>
                </a:solidFill>
                <a:latin typeface="Arial"/>
                <a:cs typeface="+mn-cs"/>
              </a:rPr>
              <a:t>$38bn </a:t>
            </a:r>
          </a:p>
          <a:p>
            <a:pPr algn="ctr" defTabSz="658264" fontAlgn="auto">
              <a:spcBef>
                <a:spcPts val="0"/>
              </a:spcBef>
              <a:spcAft>
                <a:spcPts val="0"/>
              </a:spcAft>
            </a:pPr>
            <a:r>
              <a:rPr lang="en-GB" sz="1053" dirty="0">
                <a:solidFill>
                  <a:prstClr val="white"/>
                </a:solidFill>
                <a:latin typeface="Arial"/>
                <a:cs typeface="+mn-cs"/>
              </a:rPr>
              <a:t>Equipment rental revenue North America (ARA)</a:t>
            </a:r>
            <a:br>
              <a:rPr lang="en-US" sz="1579" b="1" dirty="0">
                <a:solidFill>
                  <a:prstClr val="white"/>
                </a:solidFill>
                <a:latin typeface="Arial"/>
                <a:cs typeface="+mn-cs"/>
              </a:rPr>
            </a:br>
            <a:endParaRPr lang="en-US" sz="1579" b="1" dirty="0">
              <a:solidFill>
                <a:prstClr val="white"/>
              </a:solidFill>
              <a:latin typeface="Arial"/>
              <a:cs typeface="+mn-cs"/>
            </a:endParaRPr>
          </a:p>
        </p:txBody>
      </p:sp>
      <p:sp>
        <p:nvSpPr>
          <p:cNvPr id="32" name="TextBox 31">
            <a:extLst>
              <a:ext uri="{FF2B5EF4-FFF2-40B4-BE49-F238E27FC236}">
                <a16:creationId xmlns:a16="http://schemas.microsoft.com/office/drawing/2014/main" id="{857403E6-4670-4E5E-8C61-BC8BA49FDF7B}"/>
              </a:ext>
            </a:extLst>
          </p:cNvPr>
          <p:cNvSpPr txBox="1"/>
          <p:nvPr/>
        </p:nvSpPr>
        <p:spPr>
          <a:xfrm>
            <a:off x="1937920" y="3456200"/>
            <a:ext cx="2420919" cy="335348"/>
          </a:xfrm>
          <a:prstGeom prst="rect">
            <a:avLst/>
          </a:prstGeom>
          <a:noFill/>
        </p:spPr>
        <p:txBody>
          <a:bodyPr wrap="square" rtlCol="0">
            <a:spAutoFit/>
          </a:bodyPr>
          <a:lstStyle/>
          <a:p>
            <a:pPr algn="ctr" defTabSz="658264" fontAlgn="auto">
              <a:spcBef>
                <a:spcPts val="0"/>
              </a:spcBef>
              <a:spcAft>
                <a:spcPts val="0"/>
              </a:spcAft>
            </a:pPr>
            <a:r>
              <a:rPr lang="en-US" sz="1579" b="1" dirty="0">
                <a:solidFill>
                  <a:prstClr val="white"/>
                </a:solidFill>
                <a:latin typeface="Arial"/>
                <a:cs typeface="+mn-cs"/>
              </a:rPr>
              <a:t>9 CAT Dealers</a:t>
            </a:r>
            <a:endParaRPr lang="en-US" sz="702" b="1" dirty="0">
              <a:solidFill>
                <a:prstClr val="white"/>
              </a:solidFill>
              <a:latin typeface="Arial"/>
              <a:cs typeface="+mn-cs"/>
            </a:endParaRPr>
          </a:p>
        </p:txBody>
      </p:sp>
      <p:grpSp>
        <p:nvGrpSpPr>
          <p:cNvPr id="33" name="Group 4">
            <a:extLst>
              <a:ext uri="{FF2B5EF4-FFF2-40B4-BE49-F238E27FC236}">
                <a16:creationId xmlns:a16="http://schemas.microsoft.com/office/drawing/2014/main" id="{CE839326-DB4A-42EE-B8D8-F3FF040FCF02}"/>
              </a:ext>
            </a:extLst>
          </p:cNvPr>
          <p:cNvGrpSpPr/>
          <p:nvPr/>
        </p:nvGrpSpPr>
        <p:grpSpPr>
          <a:xfrm>
            <a:off x="2182779" y="1101421"/>
            <a:ext cx="2921497" cy="1470329"/>
            <a:chOff x="160338" y="1928813"/>
            <a:chExt cx="6952033" cy="3351355"/>
          </a:xfrm>
        </p:grpSpPr>
        <p:grpSp>
          <p:nvGrpSpPr>
            <p:cNvPr id="34" name="Group 10">
              <a:extLst>
                <a:ext uri="{FF2B5EF4-FFF2-40B4-BE49-F238E27FC236}">
                  <a16:creationId xmlns:a16="http://schemas.microsoft.com/office/drawing/2014/main" id="{EB23B36B-2381-4290-84B7-7FCBCB7BFF7B}"/>
                </a:ext>
              </a:extLst>
            </p:cNvPr>
            <p:cNvGrpSpPr/>
            <p:nvPr/>
          </p:nvGrpSpPr>
          <p:grpSpPr>
            <a:xfrm>
              <a:off x="1965457" y="1928813"/>
              <a:ext cx="1233741" cy="1205185"/>
              <a:chOff x="9416197" y="1644853"/>
              <a:chExt cx="1088922" cy="1074807"/>
            </a:xfrm>
          </p:grpSpPr>
          <p:pic>
            <p:nvPicPr>
              <p:cNvPr id="37" name="Picture 19" descr="http://myportal.infor.com/graphicsupport/emaildata/uploadedimages/Accountability_rev_300px.png">
                <a:extLst>
                  <a:ext uri="{FF2B5EF4-FFF2-40B4-BE49-F238E27FC236}">
                    <a16:creationId xmlns:a16="http://schemas.microsoft.com/office/drawing/2014/main" id="{EE2CFBEB-5A47-4303-91A8-AA9819332BAE}"/>
                  </a:ext>
                </a:extLst>
              </p:cNvPr>
              <p:cNvPicPr>
                <a:picLocks noChangeAspect="1" noChangeArrowheads="1"/>
              </p:cNvPicPr>
              <p:nvPr/>
            </p:nvPicPr>
            <p:blipFill rotWithShape="1">
              <a:blip r:embed="rId3"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9416197"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myportal.infor.com/graphicsupport/emaildata/uploadedimages/Accountability_rev_300px.png">
                <a:extLst>
                  <a:ext uri="{FF2B5EF4-FFF2-40B4-BE49-F238E27FC236}">
                    <a16:creationId xmlns:a16="http://schemas.microsoft.com/office/drawing/2014/main" id="{AC4470B3-24E1-4FDC-8D23-4C663292703B}"/>
                  </a:ext>
                </a:extLst>
              </p:cNvPr>
              <p:cNvPicPr>
                <a:picLocks noChangeAspect="1" noChangeArrowheads="1"/>
              </p:cNvPicPr>
              <p:nvPr/>
            </p:nvPicPr>
            <p:blipFill rotWithShape="1">
              <a:blip r:embed="rId3"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10169760"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02062597-49E9-4992-B643-0EF380D5D630}"/>
                </a:ext>
              </a:extLst>
            </p:cNvPr>
            <p:cNvSpPr txBox="1"/>
            <p:nvPr/>
          </p:nvSpPr>
          <p:spPr>
            <a:xfrm>
              <a:off x="160338" y="3255470"/>
              <a:ext cx="4972050" cy="1318276"/>
            </a:xfrm>
            <a:prstGeom prst="rect">
              <a:avLst/>
            </a:prstGeom>
            <a:noFill/>
          </p:spPr>
          <p:txBody>
            <a:bodyPr wrap="square" rtlCol="0">
              <a:spAutoFit/>
            </a:bodyPr>
            <a:lstStyle/>
            <a:p>
              <a:pPr marL="0" marR="0" lvl="0" indent="0" algn="ctr" defTabSz="658264" eaLnBrk="1" fontAlgn="auto" latinLnBrk="0" hangingPunct="1">
                <a:lnSpc>
                  <a:spcPct val="100000"/>
                </a:lnSpc>
                <a:spcBef>
                  <a:spcPts val="0"/>
                </a:spcBef>
                <a:spcAft>
                  <a:spcPts val="0"/>
                </a:spcAft>
                <a:buClrTx/>
                <a:buSzTx/>
                <a:buFontTx/>
                <a:buNone/>
                <a:tabLst/>
                <a:defRPr/>
              </a:pPr>
              <a:r>
                <a:rPr kumimoji="0" lang="en-US" sz="1579" b="1" i="0" u="none" strike="noStrike" kern="0" cap="none" spc="0" normalizeH="0" baseline="0" noProof="0" dirty="0">
                  <a:ln>
                    <a:noFill/>
                  </a:ln>
                  <a:solidFill>
                    <a:prstClr val="white"/>
                  </a:solidFill>
                  <a:effectLst/>
                  <a:uLnTx/>
                  <a:uFillTx/>
                  <a:latin typeface="Arial"/>
                  <a:cs typeface="+mn-cs"/>
                </a:rPr>
                <a:t>Association </a:t>
              </a:r>
              <a:br>
                <a:rPr kumimoji="0" lang="en-US" sz="1579" b="1" i="0" u="none" strike="noStrike" kern="0" cap="none" spc="0" normalizeH="0" baseline="0" noProof="0" dirty="0">
                  <a:ln>
                    <a:noFill/>
                  </a:ln>
                  <a:solidFill>
                    <a:prstClr val="white"/>
                  </a:solidFill>
                  <a:effectLst/>
                  <a:uLnTx/>
                  <a:uFillTx/>
                  <a:latin typeface="Arial"/>
                  <a:cs typeface="+mn-cs"/>
                </a:rPr>
              </a:br>
              <a:r>
                <a:rPr kumimoji="0" lang="en-US" sz="1579" b="1" i="0" u="none" strike="noStrike" kern="0" cap="none" spc="0" normalizeH="0" baseline="0" noProof="0" dirty="0">
                  <a:ln>
                    <a:noFill/>
                  </a:ln>
                  <a:solidFill>
                    <a:prstClr val="white"/>
                  </a:solidFill>
                  <a:effectLst/>
                  <a:uLnTx/>
                  <a:uFillTx/>
                  <a:latin typeface="Arial"/>
                  <a:cs typeface="+mn-cs"/>
                </a:rPr>
                <a:t>Membership</a:t>
              </a:r>
            </a:p>
          </p:txBody>
        </p:sp>
        <p:sp>
          <p:nvSpPr>
            <p:cNvPr id="36" name="TextBox 35">
              <a:extLst>
                <a:ext uri="{FF2B5EF4-FFF2-40B4-BE49-F238E27FC236}">
                  <a16:creationId xmlns:a16="http://schemas.microsoft.com/office/drawing/2014/main" id="{1019C410-B737-4EC2-AE93-824C9A48AEC9}"/>
                </a:ext>
              </a:extLst>
            </p:cNvPr>
            <p:cNvSpPr txBox="1"/>
            <p:nvPr/>
          </p:nvSpPr>
          <p:spPr>
            <a:xfrm flipH="1">
              <a:off x="1109178" y="4331067"/>
              <a:ext cx="6003193" cy="949101"/>
            </a:xfrm>
            <a:prstGeom prst="rect">
              <a:avLst/>
            </a:prstGeom>
            <a:noFill/>
          </p:spPr>
          <p:txBody>
            <a:bodyPr wrap="square" numCol="2" rtlCol="0">
              <a:spAutoFit/>
            </a:bodyPr>
            <a:lstStyle/>
            <a:p>
              <a:pPr marL="0" marR="0" lvl="0" indent="0" algn="ctr" defTabSz="658264" eaLnBrk="1" fontAlgn="auto" latinLnBrk="0" hangingPunct="1">
                <a:lnSpc>
                  <a:spcPct val="100000"/>
                </a:lnSpc>
                <a:spcBef>
                  <a:spcPts val="0"/>
                </a:spcBef>
                <a:spcAft>
                  <a:spcPts val="0"/>
                </a:spcAft>
                <a:buClrTx/>
                <a:buSzTx/>
                <a:buFontTx/>
                <a:buNone/>
                <a:tabLst/>
                <a:defRPr/>
              </a:pPr>
              <a:r>
                <a:rPr kumimoji="0" lang="en-US" sz="1053" b="0" i="0" u="none" strike="noStrike" kern="0" cap="none" spc="0" normalizeH="0" baseline="0" noProof="0" dirty="0">
                  <a:ln>
                    <a:noFill/>
                  </a:ln>
                  <a:solidFill>
                    <a:srgbClr val="FFFFFF"/>
                  </a:solidFill>
                  <a:effectLst/>
                  <a:uLnTx/>
                  <a:uFillTx/>
                  <a:latin typeface="Arial"/>
                  <a:cs typeface="+mn-cs"/>
                </a:rPr>
                <a:t>AED   ARA    AEMP</a:t>
              </a:r>
            </a:p>
            <a:p>
              <a:pPr marL="0" marR="0" lvl="0" indent="0" algn="ctr" defTabSz="658264" eaLnBrk="1" fontAlgn="auto" latinLnBrk="0" hangingPunct="1">
                <a:lnSpc>
                  <a:spcPct val="100000"/>
                </a:lnSpc>
                <a:spcBef>
                  <a:spcPts val="0"/>
                </a:spcBef>
                <a:spcAft>
                  <a:spcPts val="0"/>
                </a:spcAft>
                <a:buClrTx/>
                <a:buSzTx/>
                <a:buFontTx/>
                <a:buNone/>
                <a:tabLst/>
                <a:defRPr/>
              </a:pPr>
              <a:endParaRPr kumimoji="0" lang="en-US" sz="1053" b="0" i="0" u="none" strike="noStrike" kern="0" cap="none" spc="0" normalizeH="0" baseline="0" noProof="0" dirty="0">
                <a:ln>
                  <a:noFill/>
                </a:ln>
                <a:solidFill>
                  <a:srgbClr val="FFFFFF"/>
                </a:solidFill>
                <a:effectLst/>
                <a:uLnTx/>
                <a:uFillTx/>
                <a:latin typeface="Arial"/>
                <a:cs typeface="+mn-cs"/>
              </a:endParaRPr>
            </a:p>
          </p:txBody>
        </p:sp>
      </p:grpSp>
      <p:pic>
        <p:nvPicPr>
          <p:cNvPr id="39" name="Picture 38" descr="clock.png">
            <a:extLst>
              <a:ext uri="{FF2B5EF4-FFF2-40B4-BE49-F238E27FC236}">
                <a16:creationId xmlns:a16="http://schemas.microsoft.com/office/drawing/2014/main" id="{01146315-2643-43BC-88CA-590009B53AD4}"/>
              </a:ext>
            </a:extLst>
          </p:cNvPr>
          <p:cNvPicPr>
            <a:picLocks noChangeAspect="1"/>
          </p:cNvPicPr>
          <p:nvPr/>
        </p:nvPicPr>
        <p:blipFill>
          <a:blip r:embed="rId4" cstate="print">
            <a:duotone>
              <a:prstClr val="black"/>
              <a:srgbClr val="FFAA00">
                <a:tint val="45000"/>
                <a:satMod val="400000"/>
              </a:srgbClr>
            </a:duotone>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44000" contrast="69000"/>
                    </a14:imgEffect>
                  </a14:imgLayer>
                </a14:imgProps>
              </a:ext>
              <a:ext uri="{28A0092B-C50C-407E-A947-70E740481C1C}">
                <a14:useLocalDpi xmlns:a14="http://schemas.microsoft.com/office/drawing/2010/main" val="0"/>
              </a:ext>
            </a:extLst>
          </a:blip>
          <a:stretch>
            <a:fillRect/>
          </a:stretch>
        </p:blipFill>
        <p:spPr>
          <a:xfrm>
            <a:off x="1057998" y="2730443"/>
            <a:ext cx="670366" cy="670366"/>
          </a:xfrm>
          <a:prstGeom prst="rect">
            <a:avLst/>
          </a:prstGeom>
        </p:spPr>
      </p:pic>
      <p:sp>
        <p:nvSpPr>
          <p:cNvPr id="40" name="TextBox 39">
            <a:extLst>
              <a:ext uri="{FF2B5EF4-FFF2-40B4-BE49-F238E27FC236}">
                <a16:creationId xmlns:a16="http://schemas.microsoft.com/office/drawing/2014/main" id="{BC4D32B9-1777-499F-B4EA-D833F0BF7DB3}"/>
              </a:ext>
            </a:extLst>
          </p:cNvPr>
          <p:cNvSpPr txBox="1"/>
          <p:nvPr/>
        </p:nvSpPr>
        <p:spPr>
          <a:xfrm flipH="1">
            <a:off x="862638" y="3871844"/>
            <a:ext cx="1001420" cy="351635"/>
          </a:xfrm>
          <a:prstGeom prst="rect">
            <a:avLst/>
          </a:prstGeom>
          <a:noFill/>
        </p:spPr>
        <p:txBody>
          <a:bodyPr wrap="square" rtlCol="0">
            <a:spAutoFit/>
          </a:bodyPr>
          <a:lstStyle/>
          <a:p>
            <a:pPr algn="ctr" defTabSz="658264" fontAlgn="auto">
              <a:lnSpc>
                <a:spcPct val="80000"/>
              </a:lnSpc>
              <a:spcBef>
                <a:spcPts val="0"/>
              </a:spcBef>
              <a:spcAft>
                <a:spcPts val="0"/>
              </a:spcAft>
            </a:pPr>
            <a:r>
              <a:rPr lang="en-US" sz="1053" dirty="0">
                <a:solidFill>
                  <a:srgbClr val="FFFFFF"/>
                </a:solidFill>
                <a:latin typeface="Arial"/>
                <a:cs typeface="+mn-cs"/>
              </a:rPr>
              <a:t>Years of Experience </a:t>
            </a:r>
          </a:p>
        </p:txBody>
      </p:sp>
      <p:sp>
        <p:nvSpPr>
          <p:cNvPr id="41" name="TextBox 40">
            <a:extLst>
              <a:ext uri="{FF2B5EF4-FFF2-40B4-BE49-F238E27FC236}">
                <a16:creationId xmlns:a16="http://schemas.microsoft.com/office/drawing/2014/main" id="{092139C5-0A33-4780-98CA-9343D3124C49}"/>
              </a:ext>
            </a:extLst>
          </p:cNvPr>
          <p:cNvSpPr txBox="1"/>
          <p:nvPr/>
        </p:nvSpPr>
        <p:spPr>
          <a:xfrm>
            <a:off x="1017567" y="3358918"/>
            <a:ext cx="717850" cy="632481"/>
          </a:xfrm>
          <a:prstGeom prst="rect">
            <a:avLst/>
          </a:prstGeom>
          <a:noFill/>
        </p:spPr>
        <p:txBody>
          <a:bodyPr wrap="square" rtlCol="0">
            <a:spAutoFit/>
          </a:bodyPr>
          <a:lstStyle/>
          <a:p>
            <a:pPr algn="ctr" defTabSz="658264" fontAlgn="auto">
              <a:spcBef>
                <a:spcPts val="0"/>
              </a:spcBef>
              <a:spcAft>
                <a:spcPts val="0"/>
              </a:spcAft>
            </a:pPr>
            <a:r>
              <a:rPr lang="en-US" sz="3510" b="1" dirty="0">
                <a:solidFill>
                  <a:prstClr val="white"/>
                </a:solidFill>
                <a:latin typeface="Arial"/>
                <a:cs typeface="+mn-cs"/>
              </a:rPr>
              <a:t>20</a:t>
            </a:r>
          </a:p>
        </p:txBody>
      </p:sp>
      <p:sp>
        <p:nvSpPr>
          <p:cNvPr id="42" name="TextBox 41">
            <a:extLst>
              <a:ext uri="{FF2B5EF4-FFF2-40B4-BE49-F238E27FC236}">
                <a16:creationId xmlns:a16="http://schemas.microsoft.com/office/drawing/2014/main" id="{C493B2E3-6007-41AA-9629-A3D9F33AE9D3}"/>
              </a:ext>
            </a:extLst>
          </p:cNvPr>
          <p:cNvSpPr txBox="1"/>
          <p:nvPr/>
        </p:nvSpPr>
        <p:spPr>
          <a:xfrm flipH="1">
            <a:off x="2194524" y="2407876"/>
            <a:ext cx="765806" cy="216085"/>
          </a:xfrm>
          <a:prstGeom prst="rect">
            <a:avLst/>
          </a:prstGeom>
          <a:noFill/>
        </p:spPr>
        <p:txBody>
          <a:bodyPr wrap="square" lIns="0" tIns="0" rIns="0" bIns="0" rtlCol="0" anchor="t">
            <a:spAutoFit/>
          </a:bodyPr>
          <a:lstStyle/>
          <a:p>
            <a:pPr algn="ctr" defTabSz="658264" fontAlgn="auto">
              <a:spcBef>
                <a:spcPts val="0"/>
              </a:spcBef>
              <a:spcAft>
                <a:spcPts val="0"/>
              </a:spcAft>
            </a:pPr>
            <a:endParaRPr lang="en-US" sz="1404" dirty="0">
              <a:solidFill>
                <a:srgbClr val="4E5255">
                  <a:lumMod val="90000"/>
                  <a:lumOff val="10000"/>
                </a:srgbClr>
              </a:solidFill>
              <a:latin typeface="Arial"/>
              <a:cs typeface="+mn-cs"/>
            </a:endParaRPr>
          </a:p>
        </p:txBody>
      </p:sp>
      <p:pic>
        <p:nvPicPr>
          <p:cNvPr id="43" name="Picture 42">
            <a:extLst>
              <a:ext uri="{FF2B5EF4-FFF2-40B4-BE49-F238E27FC236}">
                <a16:creationId xmlns:a16="http://schemas.microsoft.com/office/drawing/2014/main" id="{CEC14968-E0EE-4165-A5CF-BC720DF545C6}"/>
              </a:ext>
            </a:extLst>
          </p:cNvPr>
          <p:cNvPicPr>
            <a:picLocks noChangeAspect="1"/>
          </p:cNvPicPr>
          <p:nvPr/>
        </p:nvPicPr>
        <p:blipFill>
          <a:blip r:embed="rId6" cstate="print">
            <a:duotone>
              <a:prstClr val="black"/>
              <a:srgbClr val="FFAA00">
                <a:tint val="45000"/>
                <a:satMod val="400000"/>
              </a:srgbClr>
            </a:duotone>
            <a:extLst>
              <a:ext uri="{28A0092B-C50C-407E-A947-70E740481C1C}">
                <a14:useLocalDpi xmlns:a14="http://schemas.microsoft.com/office/drawing/2010/main" val="0"/>
              </a:ext>
            </a:extLst>
          </a:blip>
          <a:stretch>
            <a:fillRect/>
          </a:stretch>
        </p:blipFill>
        <p:spPr>
          <a:xfrm>
            <a:off x="2780134" y="2491978"/>
            <a:ext cx="908831" cy="908831"/>
          </a:xfrm>
          <a:prstGeom prst="rect">
            <a:avLst/>
          </a:prstGeom>
        </p:spPr>
      </p:pic>
      <p:pic>
        <p:nvPicPr>
          <p:cNvPr id="44" name="Picture 43">
            <a:extLst>
              <a:ext uri="{FF2B5EF4-FFF2-40B4-BE49-F238E27FC236}">
                <a16:creationId xmlns:a16="http://schemas.microsoft.com/office/drawing/2014/main" id="{D4C3821F-0331-474F-BB90-6052CDA9D230}"/>
              </a:ext>
            </a:extLst>
          </p:cNvPr>
          <p:cNvPicPr>
            <a:picLocks noChangeAspect="1"/>
          </p:cNvPicPr>
          <p:nvPr/>
        </p:nvPicPr>
        <p:blipFill>
          <a:blip r:embed="rId7" cstate="print">
            <a:duotone>
              <a:prstClr val="black"/>
              <a:srgbClr val="FFAA00">
                <a:tint val="45000"/>
                <a:satMod val="400000"/>
              </a:srgbClr>
            </a:duotone>
            <a:extLst>
              <a:ext uri="{28A0092B-C50C-407E-A947-70E740481C1C}">
                <a14:useLocalDpi xmlns:a14="http://schemas.microsoft.com/office/drawing/2010/main" val="0"/>
              </a:ext>
            </a:extLst>
          </a:blip>
          <a:stretch>
            <a:fillRect/>
          </a:stretch>
        </p:blipFill>
        <p:spPr>
          <a:xfrm>
            <a:off x="1051192" y="1076936"/>
            <a:ext cx="610846" cy="610846"/>
          </a:xfrm>
          <a:prstGeom prst="rect">
            <a:avLst/>
          </a:prstGeom>
        </p:spPr>
      </p:pic>
      <p:sp>
        <p:nvSpPr>
          <p:cNvPr id="45" name="TextBox 44">
            <a:extLst>
              <a:ext uri="{FF2B5EF4-FFF2-40B4-BE49-F238E27FC236}">
                <a16:creationId xmlns:a16="http://schemas.microsoft.com/office/drawing/2014/main" id="{5514C9B2-BD8A-4843-ABBD-72FBE4A7956B}"/>
              </a:ext>
            </a:extLst>
          </p:cNvPr>
          <p:cNvSpPr txBox="1"/>
          <p:nvPr/>
        </p:nvSpPr>
        <p:spPr>
          <a:xfrm>
            <a:off x="3959274" y="1728124"/>
            <a:ext cx="1861666" cy="1064459"/>
          </a:xfrm>
          <a:prstGeom prst="rect">
            <a:avLst/>
          </a:prstGeom>
          <a:noFill/>
        </p:spPr>
        <p:txBody>
          <a:bodyPr wrap="square" rtlCol="0">
            <a:spAutoFit/>
          </a:bodyPr>
          <a:lstStyle/>
          <a:p>
            <a:pPr algn="ctr" defTabSz="658264" fontAlgn="auto">
              <a:spcBef>
                <a:spcPts val="0"/>
              </a:spcBef>
              <a:spcAft>
                <a:spcPts val="0"/>
              </a:spcAft>
            </a:pPr>
            <a:r>
              <a:rPr lang="en-GB" sz="2632" b="1" dirty="0">
                <a:solidFill>
                  <a:prstClr val="white"/>
                </a:solidFill>
                <a:latin typeface="Arial"/>
                <a:cs typeface="+mn-cs"/>
              </a:rPr>
              <a:t>€23bn </a:t>
            </a:r>
          </a:p>
          <a:p>
            <a:pPr algn="ctr" defTabSz="658264" fontAlgn="auto">
              <a:spcBef>
                <a:spcPts val="0"/>
              </a:spcBef>
              <a:spcAft>
                <a:spcPts val="0"/>
              </a:spcAft>
            </a:pPr>
            <a:r>
              <a:rPr lang="en-GB" sz="1053" dirty="0">
                <a:solidFill>
                  <a:prstClr val="white"/>
                </a:solidFill>
                <a:latin typeface="Arial"/>
                <a:cs typeface="+mn-cs"/>
              </a:rPr>
              <a:t>Equipment rental revenue Europe(ERA)</a:t>
            </a:r>
            <a:br>
              <a:rPr lang="en-US" sz="1579" b="1" dirty="0">
                <a:solidFill>
                  <a:prstClr val="white"/>
                </a:solidFill>
                <a:latin typeface="Arial"/>
                <a:cs typeface="+mn-cs"/>
              </a:rPr>
            </a:br>
            <a:endParaRPr lang="en-US" sz="1579" b="1" dirty="0">
              <a:solidFill>
                <a:prstClr val="white"/>
              </a:solidFill>
              <a:latin typeface="Arial"/>
              <a:cs typeface="+mn-cs"/>
            </a:endParaRPr>
          </a:p>
        </p:txBody>
      </p:sp>
      <p:pic>
        <p:nvPicPr>
          <p:cNvPr id="46" name="Picture 45">
            <a:extLst>
              <a:ext uri="{FF2B5EF4-FFF2-40B4-BE49-F238E27FC236}">
                <a16:creationId xmlns:a16="http://schemas.microsoft.com/office/drawing/2014/main" id="{D5FB7605-EF69-40CA-A077-81A89E988B2C}"/>
              </a:ext>
            </a:extLst>
          </p:cNvPr>
          <p:cNvPicPr>
            <a:picLocks noChangeAspect="1"/>
          </p:cNvPicPr>
          <p:nvPr/>
        </p:nvPicPr>
        <p:blipFill>
          <a:blip r:embed="rId7" cstate="print">
            <a:duotone>
              <a:prstClr val="black"/>
              <a:srgbClr val="FFAA00">
                <a:tint val="45000"/>
                <a:satMod val="400000"/>
              </a:srgbClr>
            </a:duotone>
            <a:extLst>
              <a:ext uri="{28A0092B-C50C-407E-A947-70E740481C1C}">
                <a14:useLocalDpi xmlns:a14="http://schemas.microsoft.com/office/drawing/2010/main" val="0"/>
              </a:ext>
            </a:extLst>
          </a:blip>
          <a:stretch>
            <a:fillRect/>
          </a:stretch>
        </p:blipFill>
        <p:spPr>
          <a:xfrm>
            <a:off x="4513829" y="1076936"/>
            <a:ext cx="610846" cy="610846"/>
          </a:xfrm>
          <a:prstGeom prst="rect">
            <a:avLst/>
          </a:prstGeom>
        </p:spPr>
      </p:pic>
      <p:sp>
        <p:nvSpPr>
          <p:cNvPr id="47" name="TextBox 46">
            <a:extLst>
              <a:ext uri="{FF2B5EF4-FFF2-40B4-BE49-F238E27FC236}">
                <a16:creationId xmlns:a16="http://schemas.microsoft.com/office/drawing/2014/main" id="{CE6BE6DB-70B2-4C59-956A-618B26734851}"/>
              </a:ext>
            </a:extLst>
          </p:cNvPr>
          <p:cNvSpPr txBox="1"/>
          <p:nvPr/>
        </p:nvSpPr>
        <p:spPr>
          <a:xfrm flipH="1">
            <a:off x="4490776" y="3893481"/>
            <a:ext cx="1001420" cy="221984"/>
          </a:xfrm>
          <a:prstGeom prst="rect">
            <a:avLst/>
          </a:prstGeom>
          <a:noFill/>
        </p:spPr>
        <p:txBody>
          <a:bodyPr wrap="square" rtlCol="0">
            <a:spAutoFit/>
          </a:bodyPr>
          <a:lstStyle/>
          <a:p>
            <a:pPr algn="ctr" defTabSz="658264" fontAlgn="auto">
              <a:lnSpc>
                <a:spcPct val="80000"/>
              </a:lnSpc>
              <a:spcBef>
                <a:spcPts val="0"/>
              </a:spcBef>
              <a:spcAft>
                <a:spcPts val="0"/>
              </a:spcAft>
            </a:pPr>
            <a:r>
              <a:rPr lang="en-US" sz="1053" dirty="0">
                <a:solidFill>
                  <a:srgbClr val="FFFFFF"/>
                </a:solidFill>
                <a:latin typeface="Arial"/>
                <a:cs typeface="+mn-cs"/>
              </a:rPr>
              <a:t>Countries</a:t>
            </a:r>
          </a:p>
        </p:txBody>
      </p:sp>
      <p:sp>
        <p:nvSpPr>
          <p:cNvPr id="48" name="TextBox 47">
            <a:extLst>
              <a:ext uri="{FF2B5EF4-FFF2-40B4-BE49-F238E27FC236}">
                <a16:creationId xmlns:a16="http://schemas.microsoft.com/office/drawing/2014/main" id="{872CF358-C5D5-4D82-A967-35E75CE830D1}"/>
              </a:ext>
            </a:extLst>
          </p:cNvPr>
          <p:cNvSpPr txBox="1"/>
          <p:nvPr/>
        </p:nvSpPr>
        <p:spPr>
          <a:xfrm>
            <a:off x="4558623" y="3358918"/>
            <a:ext cx="865726" cy="1172629"/>
          </a:xfrm>
          <a:prstGeom prst="rect">
            <a:avLst/>
          </a:prstGeom>
          <a:noFill/>
        </p:spPr>
        <p:txBody>
          <a:bodyPr wrap="square" rtlCol="0">
            <a:spAutoFit/>
          </a:bodyPr>
          <a:lstStyle/>
          <a:p>
            <a:pPr algn="ctr" defTabSz="658264" fontAlgn="auto">
              <a:spcBef>
                <a:spcPts val="0"/>
              </a:spcBef>
              <a:spcAft>
                <a:spcPts val="0"/>
              </a:spcAft>
            </a:pPr>
            <a:r>
              <a:rPr lang="en-US" sz="3510" b="1" dirty="0">
                <a:solidFill>
                  <a:prstClr val="white"/>
                </a:solidFill>
                <a:latin typeface="Arial"/>
                <a:cs typeface="+mn-cs"/>
              </a:rPr>
              <a:t>60+</a:t>
            </a:r>
          </a:p>
        </p:txBody>
      </p:sp>
      <p:pic>
        <p:nvPicPr>
          <p:cNvPr id="49" name="Picture 19" descr="http://myportal.infor.com/graphicsupport/emaildata/uploadedimages/Accountability_rev_300px.png">
            <a:extLst>
              <a:ext uri="{FF2B5EF4-FFF2-40B4-BE49-F238E27FC236}">
                <a16:creationId xmlns:a16="http://schemas.microsoft.com/office/drawing/2014/main" id="{445BCF5A-3695-45A3-BB00-B98C3049039B}"/>
              </a:ext>
            </a:extLst>
          </p:cNvPr>
          <p:cNvPicPr>
            <a:picLocks noChangeAspect="1" noChangeArrowheads="1"/>
          </p:cNvPicPr>
          <p:nvPr/>
        </p:nvPicPr>
        <p:blipFill rotWithShape="1">
          <a:blip r:embed="rId8"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2100742" y="2391194"/>
            <a:ext cx="319959" cy="10595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lobal_rev_300px.png">
            <a:extLst>
              <a:ext uri="{FF2B5EF4-FFF2-40B4-BE49-F238E27FC236}">
                <a16:creationId xmlns:a16="http://schemas.microsoft.com/office/drawing/2014/main" id="{D91C63C6-489A-4457-AE62-40B6211F2866}"/>
              </a:ext>
            </a:extLst>
          </p:cNvPr>
          <p:cNvPicPr>
            <a:picLocks noChangeAspect="1" noChangeArrowheads="1"/>
          </p:cNvPicPr>
          <p:nvPr/>
        </p:nvPicPr>
        <p:blipFill>
          <a:blip r:embed="rId9" cstate="print">
            <a:duotone>
              <a:prstClr val="black"/>
              <a:srgbClr val="FFAA00">
                <a:tint val="45000"/>
                <a:satMod val="400000"/>
              </a:srgbClr>
            </a:duotone>
            <a:extLst>
              <a:ext uri="{28A0092B-C50C-407E-A947-70E740481C1C}">
                <a14:useLocalDpi xmlns:a14="http://schemas.microsoft.com/office/drawing/2010/main" val="0"/>
              </a:ext>
            </a:extLst>
          </a:blip>
          <a:srcRect/>
          <a:stretch>
            <a:fillRect/>
          </a:stretch>
        </p:blipFill>
        <p:spPr bwMode="auto">
          <a:xfrm>
            <a:off x="4686914" y="2824995"/>
            <a:ext cx="523585" cy="52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8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C5BD4-6FA5-4512-B2F9-4E7B4DC1CF46}"/>
              </a:ext>
            </a:extLst>
          </p:cNvPr>
          <p:cNvSpPr>
            <a:spLocks noGrp="1"/>
          </p:cNvSpPr>
          <p:nvPr>
            <p:ph type="title"/>
          </p:nvPr>
        </p:nvSpPr>
        <p:spPr/>
        <p:txBody>
          <a:bodyPr/>
          <a:lstStyle/>
          <a:p>
            <a:r>
              <a:rPr lang="en-GB" dirty="0"/>
              <a:t>Business challenges we see</a:t>
            </a:r>
          </a:p>
        </p:txBody>
      </p:sp>
      <p:sp>
        <p:nvSpPr>
          <p:cNvPr id="18" name="Rectangle 17">
            <a:extLst>
              <a:ext uri="{FF2B5EF4-FFF2-40B4-BE49-F238E27FC236}">
                <a16:creationId xmlns:a16="http://schemas.microsoft.com/office/drawing/2014/main" id="{D7A74B49-4C0F-4AE9-A704-9B9C97C7F7F0}"/>
              </a:ext>
            </a:extLst>
          </p:cNvPr>
          <p:cNvSpPr/>
          <p:nvPr/>
        </p:nvSpPr>
        <p:spPr>
          <a:xfrm>
            <a:off x="847668" y="3400238"/>
            <a:ext cx="7360890" cy="3821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19" name="Right Arrow 107">
            <a:extLst>
              <a:ext uri="{FF2B5EF4-FFF2-40B4-BE49-F238E27FC236}">
                <a16:creationId xmlns:a16="http://schemas.microsoft.com/office/drawing/2014/main" id="{B0DAE6EE-68B8-4373-8C83-767EBEF9DDE2}"/>
              </a:ext>
            </a:extLst>
          </p:cNvPr>
          <p:cNvSpPr/>
          <p:nvPr/>
        </p:nvSpPr>
        <p:spPr>
          <a:xfrm>
            <a:off x="925295" y="3270262"/>
            <a:ext cx="3344006" cy="655515"/>
          </a:xfrm>
          <a:prstGeom prst="righ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00" dirty="0">
                <a:solidFill>
                  <a:schemeClr val="bg1"/>
                </a:solidFill>
              </a:rPr>
              <a:t>Evolving Environment      </a:t>
            </a:r>
          </a:p>
        </p:txBody>
      </p:sp>
      <p:sp>
        <p:nvSpPr>
          <p:cNvPr id="20" name="Left Arrow 108">
            <a:extLst>
              <a:ext uri="{FF2B5EF4-FFF2-40B4-BE49-F238E27FC236}">
                <a16:creationId xmlns:a16="http://schemas.microsoft.com/office/drawing/2014/main" id="{DC272144-A766-482F-84C0-276796512494}"/>
              </a:ext>
            </a:extLst>
          </p:cNvPr>
          <p:cNvSpPr/>
          <p:nvPr/>
        </p:nvSpPr>
        <p:spPr>
          <a:xfrm>
            <a:off x="4433236" y="3252736"/>
            <a:ext cx="3680446" cy="668776"/>
          </a:xfrm>
          <a:prstGeom prst="lef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00" dirty="0">
                <a:solidFill>
                  <a:schemeClr val="bg1"/>
                </a:solidFill>
              </a:rPr>
              <a:t>Internal Pressures</a:t>
            </a:r>
          </a:p>
        </p:txBody>
      </p:sp>
      <p:grpSp>
        <p:nvGrpSpPr>
          <p:cNvPr id="21" name="Group 20">
            <a:extLst>
              <a:ext uri="{FF2B5EF4-FFF2-40B4-BE49-F238E27FC236}">
                <a16:creationId xmlns:a16="http://schemas.microsoft.com/office/drawing/2014/main" id="{569EFDC2-9CB7-4E72-B5B4-E5C664696D1A}"/>
              </a:ext>
            </a:extLst>
          </p:cNvPr>
          <p:cNvGrpSpPr/>
          <p:nvPr/>
        </p:nvGrpSpPr>
        <p:grpSpPr>
          <a:xfrm>
            <a:off x="6532158" y="1550938"/>
            <a:ext cx="1295400" cy="1295400"/>
            <a:chOff x="6063591" y="1581150"/>
            <a:chExt cx="1295400" cy="1295400"/>
          </a:xfrm>
        </p:grpSpPr>
        <p:sp>
          <p:nvSpPr>
            <p:cNvPr id="22" name="Text Placeholder 2">
              <a:extLst>
                <a:ext uri="{FF2B5EF4-FFF2-40B4-BE49-F238E27FC236}">
                  <a16:creationId xmlns:a16="http://schemas.microsoft.com/office/drawing/2014/main" id="{2F461441-5748-4822-B36D-4D18753959B3}"/>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Cost per Transaction</a:t>
              </a:r>
            </a:p>
          </p:txBody>
        </p:sp>
        <p:sp>
          <p:nvSpPr>
            <p:cNvPr id="23" name="Oval 22">
              <a:extLst>
                <a:ext uri="{FF2B5EF4-FFF2-40B4-BE49-F238E27FC236}">
                  <a16:creationId xmlns:a16="http://schemas.microsoft.com/office/drawing/2014/main" id="{105CA552-5CDC-4201-B383-6844FB6571DE}"/>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41983D5-67D2-4F05-8211-4C0088245394}"/>
              </a:ext>
            </a:extLst>
          </p:cNvPr>
          <p:cNvGrpSpPr/>
          <p:nvPr/>
        </p:nvGrpSpPr>
        <p:grpSpPr>
          <a:xfrm>
            <a:off x="4788024" y="1563638"/>
            <a:ext cx="1295400" cy="1295400"/>
            <a:chOff x="6063591" y="1581150"/>
            <a:chExt cx="1295400" cy="1295400"/>
          </a:xfrm>
        </p:grpSpPr>
        <p:sp>
          <p:nvSpPr>
            <p:cNvPr id="25" name="Text Placeholder 2">
              <a:extLst>
                <a:ext uri="{FF2B5EF4-FFF2-40B4-BE49-F238E27FC236}">
                  <a16:creationId xmlns:a16="http://schemas.microsoft.com/office/drawing/2014/main" id="{D28CD814-8831-48B8-93ED-23B0F9D361C4}"/>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Utilization of Equipment </a:t>
              </a:r>
            </a:p>
          </p:txBody>
        </p:sp>
        <p:sp>
          <p:nvSpPr>
            <p:cNvPr id="26" name="Oval 25">
              <a:extLst>
                <a:ext uri="{FF2B5EF4-FFF2-40B4-BE49-F238E27FC236}">
                  <a16:creationId xmlns:a16="http://schemas.microsoft.com/office/drawing/2014/main" id="{66D896AE-DD09-463E-A227-3906D133E080}"/>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714E52A-D331-42FD-9023-854993BB3288}"/>
              </a:ext>
            </a:extLst>
          </p:cNvPr>
          <p:cNvGrpSpPr/>
          <p:nvPr/>
        </p:nvGrpSpPr>
        <p:grpSpPr>
          <a:xfrm>
            <a:off x="3043891" y="1525538"/>
            <a:ext cx="1295400" cy="1295400"/>
            <a:chOff x="6063591" y="1581150"/>
            <a:chExt cx="1295400" cy="1295400"/>
          </a:xfrm>
        </p:grpSpPr>
        <p:sp>
          <p:nvSpPr>
            <p:cNvPr id="28" name="Text Placeholder 2">
              <a:extLst>
                <a:ext uri="{FF2B5EF4-FFF2-40B4-BE49-F238E27FC236}">
                  <a16:creationId xmlns:a16="http://schemas.microsoft.com/office/drawing/2014/main" id="{484332BF-A157-4EF6-B4BC-6B74F4DB132E}"/>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Service is King</a:t>
              </a:r>
            </a:p>
          </p:txBody>
        </p:sp>
        <p:sp>
          <p:nvSpPr>
            <p:cNvPr id="29" name="Oval 28">
              <a:extLst>
                <a:ext uri="{FF2B5EF4-FFF2-40B4-BE49-F238E27FC236}">
                  <a16:creationId xmlns:a16="http://schemas.microsoft.com/office/drawing/2014/main" id="{462C6025-86A7-45F8-971C-D435BC309F2C}"/>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E1F4A99-E982-4E6B-B082-386CD3B510E0}"/>
              </a:ext>
            </a:extLst>
          </p:cNvPr>
          <p:cNvGrpSpPr/>
          <p:nvPr/>
        </p:nvGrpSpPr>
        <p:grpSpPr>
          <a:xfrm>
            <a:off x="1299758" y="1512838"/>
            <a:ext cx="1295400" cy="1295400"/>
            <a:chOff x="6063591" y="1581150"/>
            <a:chExt cx="1295400" cy="1295400"/>
          </a:xfrm>
        </p:grpSpPr>
        <p:sp>
          <p:nvSpPr>
            <p:cNvPr id="31" name="Text Placeholder 2">
              <a:extLst>
                <a:ext uri="{FF2B5EF4-FFF2-40B4-BE49-F238E27FC236}">
                  <a16:creationId xmlns:a16="http://schemas.microsoft.com/office/drawing/2014/main" id="{0B838831-9987-4704-9EA9-E6BCD25606D5}"/>
                </a:ext>
              </a:extLst>
            </p:cNvPr>
            <p:cNvSpPr txBox="1">
              <a:spLocks/>
            </p:cNvSpPr>
            <p:nvPr/>
          </p:nvSpPr>
          <p:spPr>
            <a:xfrm>
              <a:off x="6166347" y="1851284"/>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Business Model &amp; Technology Evolution</a:t>
              </a:r>
            </a:p>
          </p:txBody>
        </p:sp>
        <p:sp>
          <p:nvSpPr>
            <p:cNvPr id="47" name="Oval 46">
              <a:extLst>
                <a:ext uri="{FF2B5EF4-FFF2-40B4-BE49-F238E27FC236}">
                  <a16:creationId xmlns:a16="http://schemas.microsoft.com/office/drawing/2014/main" id="{FA9792D1-E8FB-4505-A3FB-5354A16729ED}"/>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52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B64B-1839-4A31-B8CF-69A7B05F4E7F}"/>
              </a:ext>
            </a:extLst>
          </p:cNvPr>
          <p:cNvSpPr>
            <a:spLocks noGrp="1"/>
          </p:cNvSpPr>
          <p:nvPr>
            <p:ph type="title"/>
          </p:nvPr>
        </p:nvSpPr>
        <p:spPr/>
        <p:txBody>
          <a:bodyPr/>
          <a:lstStyle/>
          <a:p>
            <a:r>
              <a:rPr lang="en-GB" dirty="0"/>
              <a:t>Business challenges we see</a:t>
            </a:r>
          </a:p>
        </p:txBody>
      </p:sp>
      <p:grpSp>
        <p:nvGrpSpPr>
          <p:cNvPr id="19" name="Group 18">
            <a:extLst>
              <a:ext uri="{FF2B5EF4-FFF2-40B4-BE49-F238E27FC236}">
                <a16:creationId xmlns:a16="http://schemas.microsoft.com/office/drawing/2014/main" id="{5927C358-F89D-4BC7-BB4C-93B7AA4CEA9F}"/>
              </a:ext>
            </a:extLst>
          </p:cNvPr>
          <p:cNvGrpSpPr/>
          <p:nvPr/>
        </p:nvGrpSpPr>
        <p:grpSpPr>
          <a:xfrm>
            <a:off x="6604166" y="1982986"/>
            <a:ext cx="1295400" cy="1295400"/>
            <a:chOff x="6063591" y="1581150"/>
            <a:chExt cx="1295400" cy="1295400"/>
          </a:xfrm>
        </p:grpSpPr>
        <p:sp>
          <p:nvSpPr>
            <p:cNvPr id="20" name="Text Placeholder 2">
              <a:extLst>
                <a:ext uri="{FF2B5EF4-FFF2-40B4-BE49-F238E27FC236}">
                  <a16:creationId xmlns:a16="http://schemas.microsoft.com/office/drawing/2014/main" id="{7A3B69E2-2B30-4A29-A563-860B96201F54}"/>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Cost per Transaction</a:t>
              </a:r>
            </a:p>
          </p:txBody>
        </p:sp>
        <p:sp>
          <p:nvSpPr>
            <p:cNvPr id="21" name="Oval 20">
              <a:extLst>
                <a:ext uri="{FF2B5EF4-FFF2-40B4-BE49-F238E27FC236}">
                  <a16:creationId xmlns:a16="http://schemas.microsoft.com/office/drawing/2014/main" id="{307AF342-64AC-4A34-9825-CC0AA9EF3A0C}"/>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B9D320E-E138-4AD5-B2F0-BD6AED87218A}"/>
              </a:ext>
            </a:extLst>
          </p:cNvPr>
          <p:cNvGrpSpPr/>
          <p:nvPr/>
        </p:nvGrpSpPr>
        <p:grpSpPr>
          <a:xfrm>
            <a:off x="4860032" y="1995686"/>
            <a:ext cx="1295400" cy="1295400"/>
            <a:chOff x="6063591" y="1581150"/>
            <a:chExt cx="1295400" cy="1295400"/>
          </a:xfrm>
        </p:grpSpPr>
        <p:sp>
          <p:nvSpPr>
            <p:cNvPr id="23" name="Text Placeholder 2">
              <a:extLst>
                <a:ext uri="{FF2B5EF4-FFF2-40B4-BE49-F238E27FC236}">
                  <a16:creationId xmlns:a16="http://schemas.microsoft.com/office/drawing/2014/main" id="{594D9894-3340-4966-8FFF-BE4DE276EBA6}"/>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Utilization of Equipment </a:t>
              </a:r>
            </a:p>
          </p:txBody>
        </p:sp>
        <p:sp>
          <p:nvSpPr>
            <p:cNvPr id="24" name="Oval 23">
              <a:extLst>
                <a:ext uri="{FF2B5EF4-FFF2-40B4-BE49-F238E27FC236}">
                  <a16:creationId xmlns:a16="http://schemas.microsoft.com/office/drawing/2014/main" id="{C7D1CBE9-E1B0-432A-8C54-D693D31C5F17}"/>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CFE1736-2767-44BB-BDCC-6E4776CA57E0}"/>
              </a:ext>
            </a:extLst>
          </p:cNvPr>
          <p:cNvGrpSpPr/>
          <p:nvPr/>
        </p:nvGrpSpPr>
        <p:grpSpPr>
          <a:xfrm>
            <a:off x="3115899" y="1957586"/>
            <a:ext cx="1295400" cy="1295400"/>
            <a:chOff x="6063591" y="1581150"/>
            <a:chExt cx="1295400" cy="1295400"/>
          </a:xfrm>
        </p:grpSpPr>
        <p:sp>
          <p:nvSpPr>
            <p:cNvPr id="26" name="Text Placeholder 2">
              <a:extLst>
                <a:ext uri="{FF2B5EF4-FFF2-40B4-BE49-F238E27FC236}">
                  <a16:creationId xmlns:a16="http://schemas.microsoft.com/office/drawing/2014/main" id="{35230028-BF21-4C3D-AC54-873858E9C597}"/>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Service is King</a:t>
              </a:r>
            </a:p>
          </p:txBody>
        </p:sp>
        <p:sp>
          <p:nvSpPr>
            <p:cNvPr id="27" name="Oval 26">
              <a:extLst>
                <a:ext uri="{FF2B5EF4-FFF2-40B4-BE49-F238E27FC236}">
                  <a16:creationId xmlns:a16="http://schemas.microsoft.com/office/drawing/2014/main" id="{E728EFBB-27C8-4CD2-A610-6E17FE2D5BF3}"/>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D5F0B49-C397-4386-A869-A658C6A98575}"/>
              </a:ext>
            </a:extLst>
          </p:cNvPr>
          <p:cNvGrpSpPr/>
          <p:nvPr/>
        </p:nvGrpSpPr>
        <p:grpSpPr>
          <a:xfrm>
            <a:off x="1371766" y="1944886"/>
            <a:ext cx="1295400" cy="1295400"/>
            <a:chOff x="6063591" y="1581150"/>
            <a:chExt cx="1295400" cy="1295400"/>
          </a:xfrm>
        </p:grpSpPr>
        <p:sp>
          <p:nvSpPr>
            <p:cNvPr id="29" name="Text Placeholder 2">
              <a:extLst>
                <a:ext uri="{FF2B5EF4-FFF2-40B4-BE49-F238E27FC236}">
                  <a16:creationId xmlns:a16="http://schemas.microsoft.com/office/drawing/2014/main" id="{1A24C439-17E5-4D0E-9C99-5A1C189D9F2B}"/>
                </a:ext>
              </a:extLst>
            </p:cNvPr>
            <p:cNvSpPr txBox="1">
              <a:spLocks/>
            </p:cNvSpPr>
            <p:nvPr/>
          </p:nvSpPr>
          <p:spPr>
            <a:xfrm>
              <a:off x="6166347" y="1851284"/>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200" dirty="0"/>
                <a:t>Business Model &amp; Technology Evolution</a:t>
              </a:r>
            </a:p>
          </p:txBody>
        </p:sp>
        <p:sp>
          <p:nvSpPr>
            <p:cNvPr id="30" name="Oval 29">
              <a:extLst>
                <a:ext uri="{FF2B5EF4-FFF2-40B4-BE49-F238E27FC236}">
                  <a16:creationId xmlns:a16="http://schemas.microsoft.com/office/drawing/2014/main" id="{EA762EC4-3AFC-4EAB-8E5B-9B411D970C56}"/>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D59422EC-8A8F-4B1D-A9FE-FE0E3B1AD319}"/>
              </a:ext>
            </a:extLst>
          </p:cNvPr>
          <p:cNvSpPr>
            <a:spLocks noChangeAspect="1"/>
          </p:cNvSpPr>
          <p:nvPr/>
        </p:nvSpPr>
        <p:spPr>
          <a:xfrm>
            <a:off x="1313926" y="1864120"/>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Manage the shift to rental and harness new technologies</a:t>
            </a:r>
          </a:p>
        </p:txBody>
      </p:sp>
      <p:sp>
        <p:nvSpPr>
          <p:cNvPr id="32" name="Oval 31">
            <a:extLst>
              <a:ext uri="{FF2B5EF4-FFF2-40B4-BE49-F238E27FC236}">
                <a16:creationId xmlns:a16="http://schemas.microsoft.com/office/drawing/2014/main" id="{49231E9D-F940-4474-902D-A06341779DF6}"/>
              </a:ext>
            </a:extLst>
          </p:cNvPr>
          <p:cNvSpPr>
            <a:spLocks noChangeAspect="1"/>
          </p:cNvSpPr>
          <p:nvPr/>
        </p:nvSpPr>
        <p:spPr>
          <a:xfrm>
            <a:off x="3023609" y="1864120"/>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ea typeface="Calibri"/>
                <a:cs typeface="Times New Roman"/>
              </a:rPr>
              <a:t>Serve every customer uniquely</a:t>
            </a:r>
          </a:p>
        </p:txBody>
      </p:sp>
      <p:sp>
        <p:nvSpPr>
          <p:cNvPr id="33" name="Oval 32">
            <a:extLst>
              <a:ext uri="{FF2B5EF4-FFF2-40B4-BE49-F238E27FC236}">
                <a16:creationId xmlns:a16="http://schemas.microsoft.com/office/drawing/2014/main" id="{34607686-EF91-40A5-96E9-732CA41C9D18}"/>
              </a:ext>
            </a:extLst>
          </p:cNvPr>
          <p:cNvSpPr>
            <a:spLocks noChangeAspect="1"/>
          </p:cNvSpPr>
          <p:nvPr/>
        </p:nvSpPr>
        <p:spPr>
          <a:xfrm>
            <a:off x="4741754" y="1864120"/>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Maximize return on assets, </a:t>
            </a:r>
            <a:r>
              <a:rPr lang="en-US" sz="1200" dirty="0">
                <a:solidFill>
                  <a:srgbClr val="FFFFFF"/>
                </a:solidFill>
                <a:ea typeface="Calibri"/>
                <a:cs typeface="Times New Roman"/>
              </a:rPr>
              <a:t>service productivity</a:t>
            </a:r>
            <a:br>
              <a:rPr lang="en-US" sz="1200" dirty="0">
                <a:solidFill>
                  <a:srgbClr val="FFFFFF"/>
                </a:solidFill>
                <a:ea typeface="Calibri"/>
                <a:cs typeface="Times New Roman"/>
              </a:rPr>
            </a:br>
            <a:r>
              <a:rPr lang="en-US" sz="1200" dirty="0">
                <a:solidFill>
                  <a:srgbClr val="FFFFFF"/>
                </a:solidFill>
                <a:ea typeface="Calibri"/>
                <a:cs typeface="Times New Roman"/>
              </a:rPr>
              <a:t>&amp; cut service WIP</a:t>
            </a:r>
          </a:p>
        </p:txBody>
      </p:sp>
      <p:sp>
        <p:nvSpPr>
          <p:cNvPr id="34" name="Oval 33">
            <a:extLst>
              <a:ext uri="{FF2B5EF4-FFF2-40B4-BE49-F238E27FC236}">
                <a16:creationId xmlns:a16="http://schemas.microsoft.com/office/drawing/2014/main" id="{44E74A39-BE43-426A-8AEC-0CBF32B3549A}"/>
              </a:ext>
            </a:extLst>
          </p:cNvPr>
          <p:cNvSpPr>
            <a:spLocks noChangeAspect="1"/>
          </p:cNvSpPr>
          <p:nvPr/>
        </p:nvSpPr>
        <p:spPr>
          <a:xfrm>
            <a:off x="6459900" y="1864120"/>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ea typeface="Calibri"/>
                <a:cs typeface="Times New Roman"/>
              </a:rPr>
              <a:t>Balance parts demand with Inventory investment </a:t>
            </a:r>
            <a:r>
              <a:rPr lang="en-US" sz="1200" dirty="0">
                <a:solidFill>
                  <a:schemeClr val="bg1"/>
                </a:solidFill>
              </a:rPr>
              <a:t>and  improve performance </a:t>
            </a:r>
            <a:endParaRPr lang="en-US" sz="1200" dirty="0">
              <a:solidFill>
                <a:srgbClr val="FFFF00"/>
              </a:solidFill>
            </a:endParaRPr>
          </a:p>
        </p:txBody>
      </p:sp>
    </p:spTree>
    <p:extLst>
      <p:ext uri="{BB962C8B-B14F-4D97-AF65-F5344CB8AC3E}">
        <p14:creationId xmlns:p14="http://schemas.microsoft.com/office/powerpoint/2010/main" val="2172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EA3A-B2A4-4321-A9D4-A1D8A9F2C794}"/>
              </a:ext>
            </a:extLst>
          </p:cNvPr>
          <p:cNvSpPr>
            <a:spLocks noGrp="1"/>
          </p:cNvSpPr>
          <p:nvPr>
            <p:ph type="title"/>
          </p:nvPr>
        </p:nvSpPr>
        <p:spPr/>
        <p:txBody>
          <a:bodyPr/>
          <a:lstStyle/>
          <a:p>
            <a:r>
              <a:rPr lang="en-GB" dirty="0"/>
              <a:t>What if you could?</a:t>
            </a:r>
          </a:p>
        </p:txBody>
      </p:sp>
      <p:grpSp>
        <p:nvGrpSpPr>
          <p:cNvPr id="3" name="Group 2">
            <a:extLst>
              <a:ext uri="{FF2B5EF4-FFF2-40B4-BE49-F238E27FC236}">
                <a16:creationId xmlns:a16="http://schemas.microsoft.com/office/drawing/2014/main" id="{8DD815CC-5E43-4E2C-B51E-C9D6DA0B8CCC}"/>
              </a:ext>
            </a:extLst>
          </p:cNvPr>
          <p:cNvGrpSpPr/>
          <p:nvPr/>
        </p:nvGrpSpPr>
        <p:grpSpPr>
          <a:xfrm>
            <a:off x="6649391" y="2025278"/>
            <a:ext cx="1295400" cy="1295400"/>
            <a:chOff x="6063591" y="1581150"/>
            <a:chExt cx="1295400" cy="1295400"/>
          </a:xfrm>
        </p:grpSpPr>
        <p:sp>
          <p:nvSpPr>
            <p:cNvPr id="4" name="Text Placeholder 2">
              <a:extLst>
                <a:ext uri="{FF2B5EF4-FFF2-40B4-BE49-F238E27FC236}">
                  <a16:creationId xmlns:a16="http://schemas.microsoft.com/office/drawing/2014/main" id="{60947249-235F-4DCD-89FE-61F3B57E90D0}"/>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Workforce Dynamics</a:t>
              </a:r>
            </a:p>
          </p:txBody>
        </p:sp>
        <p:sp>
          <p:nvSpPr>
            <p:cNvPr id="5" name="Oval 4">
              <a:extLst>
                <a:ext uri="{FF2B5EF4-FFF2-40B4-BE49-F238E27FC236}">
                  <a16:creationId xmlns:a16="http://schemas.microsoft.com/office/drawing/2014/main" id="{C42CE052-F04E-4C4A-B2AE-A4BD1EB03E37}"/>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C8960A2-1775-4AFE-B45F-FD0D0904389A}"/>
              </a:ext>
            </a:extLst>
          </p:cNvPr>
          <p:cNvGrpSpPr/>
          <p:nvPr/>
        </p:nvGrpSpPr>
        <p:grpSpPr>
          <a:xfrm>
            <a:off x="4905257" y="2037978"/>
            <a:ext cx="1295400" cy="1295400"/>
            <a:chOff x="6063591" y="1581150"/>
            <a:chExt cx="1295400" cy="1295400"/>
          </a:xfrm>
        </p:grpSpPr>
        <p:sp>
          <p:nvSpPr>
            <p:cNvPr id="7" name="Text Placeholder 2">
              <a:extLst>
                <a:ext uri="{FF2B5EF4-FFF2-40B4-BE49-F238E27FC236}">
                  <a16:creationId xmlns:a16="http://schemas.microsoft.com/office/drawing/2014/main" id="{25E97533-C8E3-4FD7-9305-CC7DFE828B80}"/>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Shrinking         Margins</a:t>
              </a:r>
            </a:p>
          </p:txBody>
        </p:sp>
        <p:sp>
          <p:nvSpPr>
            <p:cNvPr id="8" name="Oval 7">
              <a:extLst>
                <a:ext uri="{FF2B5EF4-FFF2-40B4-BE49-F238E27FC236}">
                  <a16:creationId xmlns:a16="http://schemas.microsoft.com/office/drawing/2014/main" id="{D61EBF46-0A28-41F2-873A-DEA46418C6FE}"/>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C4165F-D637-4510-BE13-3F3B51C25D23}"/>
              </a:ext>
            </a:extLst>
          </p:cNvPr>
          <p:cNvGrpSpPr/>
          <p:nvPr/>
        </p:nvGrpSpPr>
        <p:grpSpPr>
          <a:xfrm>
            <a:off x="3161124" y="1999878"/>
            <a:ext cx="1295400" cy="1295400"/>
            <a:chOff x="6063591" y="1581150"/>
            <a:chExt cx="1295400" cy="1295400"/>
          </a:xfrm>
        </p:grpSpPr>
        <p:sp>
          <p:nvSpPr>
            <p:cNvPr id="10" name="Text Placeholder 2">
              <a:extLst>
                <a:ext uri="{FF2B5EF4-FFF2-40B4-BE49-F238E27FC236}">
                  <a16:creationId xmlns:a16="http://schemas.microsoft.com/office/drawing/2014/main" id="{4D391BD3-9D12-474E-98D5-70FEFA7E5C7D}"/>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Changing Expectations</a:t>
              </a:r>
            </a:p>
          </p:txBody>
        </p:sp>
        <p:sp>
          <p:nvSpPr>
            <p:cNvPr id="11" name="Oval 10">
              <a:extLst>
                <a:ext uri="{FF2B5EF4-FFF2-40B4-BE49-F238E27FC236}">
                  <a16:creationId xmlns:a16="http://schemas.microsoft.com/office/drawing/2014/main" id="{45231C10-C129-414B-A763-C008F0BE8BAA}"/>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A7F6ED5-DD99-434A-8261-9870549CC5A5}"/>
              </a:ext>
            </a:extLst>
          </p:cNvPr>
          <p:cNvGrpSpPr/>
          <p:nvPr/>
        </p:nvGrpSpPr>
        <p:grpSpPr>
          <a:xfrm>
            <a:off x="1416991" y="1987178"/>
            <a:ext cx="1295400" cy="1295400"/>
            <a:chOff x="6063591" y="1581150"/>
            <a:chExt cx="1295400" cy="1295400"/>
          </a:xfrm>
        </p:grpSpPr>
        <p:sp>
          <p:nvSpPr>
            <p:cNvPr id="13" name="Text Placeholder 2">
              <a:extLst>
                <a:ext uri="{FF2B5EF4-FFF2-40B4-BE49-F238E27FC236}">
                  <a16:creationId xmlns:a16="http://schemas.microsoft.com/office/drawing/2014/main" id="{640414E2-1C7C-4CBF-A7EE-C870612C10A2}"/>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Increased     Competition</a:t>
              </a:r>
            </a:p>
          </p:txBody>
        </p:sp>
        <p:sp>
          <p:nvSpPr>
            <p:cNvPr id="14" name="Oval 13">
              <a:extLst>
                <a:ext uri="{FF2B5EF4-FFF2-40B4-BE49-F238E27FC236}">
                  <a16:creationId xmlns:a16="http://schemas.microsoft.com/office/drawing/2014/main" id="{AC3EA35D-D0FB-4BF8-9D13-347A2E039CEB}"/>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4EC0638B-CE50-48AA-A690-F282A511A147}"/>
              </a:ext>
            </a:extLst>
          </p:cNvPr>
          <p:cNvSpPr>
            <a:spLocks noChangeAspect="1"/>
          </p:cNvSpPr>
          <p:nvPr/>
        </p:nvSpPr>
        <p:spPr>
          <a:xfrm>
            <a:off x="1359151" y="1923678"/>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Manage the shift to rental and harness new technologies</a:t>
            </a:r>
          </a:p>
        </p:txBody>
      </p:sp>
      <p:sp>
        <p:nvSpPr>
          <p:cNvPr id="16" name="Oval 15">
            <a:extLst>
              <a:ext uri="{FF2B5EF4-FFF2-40B4-BE49-F238E27FC236}">
                <a16:creationId xmlns:a16="http://schemas.microsoft.com/office/drawing/2014/main" id="{90FD088B-02BF-42DD-92CC-FAC971052F69}"/>
              </a:ext>
            </a:extLst>
          </p:cNvPr>
          <p:cNvSpPr>
            <a:spLocks noChangeAspect="1"/>
          </p:cNvSpPr>
          <p:nvPr/>
        </p:nvSpPr>
        <p:spPr>
          <a:xfrm>
            <a:off x="3068834" y="1923678"/>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ea typeface="Calibri"/>
                <a:cs typeface="Times New Roman"/>
              </a:rPr>
              <a:t>Serve every customer uniquely</a:t>
            </a:r>
          </a:p>
        </p:txBody>
      </p:sp>
      <p:sp>
        <p:nvSpPr>
          <p:cNvPr id="17" name="Oval 16">
            <a:extLst>
              <a:ext uri="{FF2B5EF4-FFF2-40B4-BE49-F238E27FC236}">
                <a16:creationId xmlns:a16="http://schemas.microsoft.com/office/drawing/2014/main" id="{A9FDBACB-53A2-462F-86CF-0BA791772D76}"/>
              </a:ext>
            </a:extLst>
          </p:cNvPr>
          <p:cNvSpPr>
            <a:spLocks noChangeAspect="1"/>
          </p:cNvSpPr>
          <p:nvPr/>
        </p:nvSpPr>
        <p:spPr>
          <a:xfrm>
            <a:off x="4786979" y="1923678"/>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Maximize return on assets, </a:t>
            </a:r>
            <a:r>
              <a:rPr lang="en-US" sz="1200" dirty="0">
                <a:solidFill>
                  <a:srgbClr val="FFFFFF"/>
                </a:solidFill>
                <a:ea typeface="Calibri"/>
                <a:cs typeface="Times New Roman"/>
              </a:rPr>
              <a:t>service productivity</a:t>
            </a:r>
            <a:br>
              <a:rPr lang="en-US" sz="1200" dirty="0">
                <a:solidFill>
                  <a:srgbClr val="FFFFFF"/>
                </a:solidFill>
                <a:ea typeface="Calibri"/>
                <a:cs typeface="Times New Roman"/>
              </a:rPr>
            </a:br>
            <a:r>
              <a:rPr lang="en-US" sz="1200" dirty="0">
                <a:solidFill>
                  <a:srgbClr val="FFFFFF"/>
                </a:solidFill>
                <a:ea typeface="Calibri"/>
                <a:cs typeface="Times New Roman"/>
              </a:rPr>
              <a:t>&amp; cut service WIP</a:t>
            </a:r>
          </a:p>
        </p:txBody>
      </p:sp>
      <p:sp>
        <p:nvSpPr>
          <p:cNvPr id="18" name="Oval 17">
            <a:extLst>
              <a:ext uri="{FF2B5EF4-FFF2-40B4-BE49-F238E27FC236}">
                <a16:creationId xmlns:a16="http://schemas.microsoft.com/office/drawing/2014/main" id="{3F2F909B-0329-45D6-9FE5-FE9BB40022BD}"/>
              </a:ext>
            </a:extLst>
          </p:cNvPr>
          <p:cNvSpPr>
            <a:spLocks noChangeAspect="1"/>
          </p:cNvSpPr>
          <p:nvPr/>
        </p:nvSpPr>
        <p:spPr>
          <a:xfrm>
            <a:off x="6505125" y="1923678"/>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ea typeface="Calibri"/>
                <a:cs typeface="Times New Roman"/>
              </a:rPr>
              <a:t>Balance parts demand with Inventory investment </a:t>
            </a:r>
            <a:r>
              <a:rPr lang="en-US" sz="1200" dirty="0">
                <a:solidFill>
                  <a:schemeClr val="bg1"/>
                </a:solidFill>
              </a:rPr>
              <a:t>and  improve performance </a:t>
            </a:r>
            <a:endParaRPr lang="en-US" sz="1200" dirty="0">
              <a:solidFill>
                <a:srgbClr val="FFFF00"/>
              </a:solidFill>
            </a:endParaRPr>
          </a:p>
        </p:txBody>
      </p:sp>
    </p:spTree>
    <p:extLst>
      <p:ext uri="{BB962C8B-B14F-4D97-AF65-F5344CB8AC3E}">
        <p14:creationId xmlns:p14="http://schemas.microsoft.com/office/powerpoint/2010/main" val="361371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2141-D43C-4030-B502-2EB1EB438DB5}"/>
              </a:ext>
            </a:extLst>
          </p:cNvPr>
          <p:cNvSpPr>
            <a:spLocks noGrp="1"/>
          </p:cNvSpPr>
          <p:nvPr>
            <p:ph type="title"/>
          </p:nvPr>
        </p:nvSpPr>
        <p:spPr/>
        <p:txBody>
          <a:bodyPr/>
          <a:lstStyle/>
          <a:p>
            <a:r>
              <a:rPr lang="en-GB" dirty="0"/>
              <a:t>And you also had?</a:t>
            </a:r>
          </a:p>
        </p:txBody>
      </p:sp>
      <p:pic>
        <p:nvPicPr>
          <p:cNvPr id="3" name="Picture 2">
            <a:extLst>
              <a:ext uri="{FF2B5EF4-FFF2-40B4-BE49-F238E27FC236}">
                <a16:creationId xmlns:a16="http://schemas.microsoft.com/office/drawing/2014/main" id="{FD972DB4-4BC9-4D46-9ECF-36D3ADB06D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5686" y="1438775"/>
            <a:ext cx="2387611" cy="2387611"/>
          </a:xfrm>
          <a:prstGeom prst="rect">
            <a:avLst/>
          </a:prstGeom>
        </p:spPr>
      </p:pic>
      <p:sp>
        <p:nvSpPr>
          <p:cNvPr id="4" name="Oval 3">
            <a:extLst>
              <a:ext uri="{FF2B5EF4-FFF2-40B4-BE49-F238E27FC236}">
                <a16:creationId xmlns:a16="http://schemas.microsoft.com/office/drawing/2014/main" id="{8EDF82E3-E6CE-4AE8-9B8E-BF1C33EE17A6}"/>
              </a:ext>
            </a:extLst>
          </p:cNvPr>
          <p:cNvSpPr/>
          <p:nvPr/>
        </p:nvSpPr>
        <p:spPr>
          <a:xfrm>
            <a:off x="3644347" y="1827436"/>
            <a:ext cx="1610289" cy="1610289"/>
          </a:xfrm>
          <a:prstGeom prst="ellipse">
            <a:avLst/>
          </a:prstGeom>
          <a:solidFill>
            <a:schemeClr val="bg1"/>
          </a:solidFill>
          <a:ln w="76200" cmpd="sng">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26" tIns="20313" rIns="40626" bIns="20313" numCol="1" spcCol="0" rtlCol="0" fromWordArt="0" anchor="ctr" anchorCtr="0" forceAA="0" compatLnSpc="1">
            <a:prstTxWarp prst="textNoShape">
              <a:avLst/>
            </a:prstTxWarp>
            <a:noAutofit/>
          </a:bodyPr>
          <a:lstStyle/>
          <a:p>
            <a:pPr algn="ctr"/>
            <a:endParaRPr lang="en-US" sz="603">
              <a:solidFill>
                <a:schemeClr val="tx1"/>
              </a:solidFill>
            </a:endParaRPr>
          </a:p>
        </p:txBody>
      </p:sp>
      <p:grpSp>
        <p:nvGrpSpPr>
          <p:cNvPr id="5" name="Group 4">
            <a:extLst>
              <a:ext uri="{FF2B5EF4-FFF2-40B4-BE49-F238E27FC236}">
                <a16:creationId xmlns:a16="http://schemas.microsoft.com/office/drawing/2014/main" id="{3E28DDAD-1356-4DC5-8F16-9373024D68EB}"/>
              </a:ext>
            </a:extLst>
          </p:cNvPr>
          <p:cNvGrpSpPr/>
          <p:nvPr/>
        </p:nvGrpSpPr>
        <p:grpSpPr>
          <a:xfrm>
            <a:off x="1506340" y="3156180"/>
            <a:ext cx="2352327" cy="611445"/>
            <a:chOff x="1660358" y="6608682"/>
            <a:chExt cx="5294546" cy="1376220"/>
          </a:xfrm>
        </p:grpSpPr>
        <p:grpSp>
          <p:nvGrpSpPr>
            <p:cNvPr id="6" name="Group 5">
              <a:extLst>
                <a:ext uri="{FF2B5EF4-FFF2-40B4-BE49-F238E27FC236}">
                  <a16:creationId xmlns:a16="http://schemas.microsoft.com/office/drawing/2014/main" id="{78287B5D-3169-40F5-BCE8-4C13ED857688}"/>
                </a:ext>
              </a:extLst>
            </p:cNvPr>
            <p:cNvGrpSpPr/>
            <p:nvPr/>
          </p:nvGrpSpPr>
          <p:grpSpPr>
            <a:xfrm>
              <a:off x="5578684" y="6608682"/>
              <a:ext cx="1376220" cy="1376220"/>
              <a:chOff x="2095067" y="4609553"/>
              <a:chExt cx="2454387" cy="2454387"/>
            </a:xfrm>
          </p:grpSpPr>
          <p:sp>
            <p:nvSpPr>
              <p:cNvPr id="9" name="Oval 8">
                <a:extLst>
                  <a:ext uri="{FF2B5EF4-FFF2-40B4-BE49-F238E27FC236}">
                    <a16:creationId xmlns:a16="http://schemas.microsoft.com/office/drawing/2014/main" id="{C968F13B-42AD-4252-85F8-3C83E0E4AB72}"/>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10" name="Rectangle 9">
                <a:extLst>
                  <a:ext uri="{FF2B5EF4-FFF2-40B4-BE49-F238E27FC236}">
                    <a16:creationId xmlns:a16="http://schemas.microsoft.com/office/drawing/2014/main" id="{AD71D8DE-1DB9-41FB-AB51-463CB5A42BB1}"/>
                  </a:ext>
                </a:extLst>
              </p:cNvPr>
              <p:cNvSpPr/>
              <p:nvPr/>
            </p:nvSpPr>
            <p:spPr>
              <a:xfrm>
                <a:off x="3408684" y="5613233"/>
                <a:ext cx="741526" cy="1358468"/>
              </a:xfrm>
              <a:prstGeom prst="rect">
                <a:avLst/>
              </a:prstGeom>
            </p:spPr>
            <p:txBody>
              <a:bodyPr wrap="none">
                <a:spAutoFit/>
              </a:bodyPr>
              <a:lstStyle/>
              <a:p>
                <a:pPr algn="ctr"/>
                <a:endParaRPr lang="en-US" sz="1599" dirty="0">
                  <a:solidFill>
                    <a:schemeClr val="bg1"/>
                  </a:solidFill>
                </a:endParaRPr>
              </a:p>
            </p:txBody>
          </p:sp>
        </p:grpSp>
        <p:sp>
          <p:nvSpPr>
            <p:cNvPr id="7" name="TextBox 6">
              <a:extLst>
                <a:ext uri="{FF2B5EF4-FFF2-40B4-BE49-F238E27FC236}">
                  <a16:creationId xmlns:a16="http://schemas.microsoft.com/office/drawing/2014/main" id="{6035DF63-07FB-4E56-AA6E-AAC97C11D0F6}"/>
                </a:ext>
              </a:extLst>
            </p:cNvPr>
            <p:cNvSpPr txBox="1"/>
            <p:nvPr/>
          </p:nvSpPr>
          <p:spPr>
            <a:xfrm>
              <a:off x="1660358" y="7045588"/>
              <a:ext cx="3680431"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Location Flexibility</a:t>
              </a:r>
            </a:p>
          </p:txBody>
        </p:sp>
        <p:pic>
          <p:nvPicPr>
            <p:cNvPr id="8" name="Picture 4" descr="Tablet_rev_300px.png">
              <a:extLst>
                <a:ext uri="{FF2B5EF4-FFF2-40B4-BE49-F238E27FC236}">
                  <a16:creationId xmlns:a16="http://schemas.microsoft.com/office/drawing/2014/main" id="{F3B9B18B-87BA-43CA-9E90-CB922110EB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807"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B9ED67B-057E-4AFB-8354-9B738E0E1126}"/>
              </a:ext>
            </a:extLst>
          </p:cNvPr>
          <p:cNvGrpSpPr/>
          <p:nvPr/>
        </p:nvGrpSpPr>
        <p:grpSpPr>
          <a:xfrm>
            <a:off x="5076056" y="1563638"/>
            <a:ext cx="3053322" cy="608899"/>
            <a:chOff x="9466365" y="3024235"/>
            <a:chExt cx="6872323" cy="1370493"/>
          </a:xfrm>
        </p:grpSpPr>
        <p:sp>
          <p:nvSpPr>
            <p:cNvPr id="12" name="Oval 11">
              <a:extLst>
                <a:ext uri="{FF2B5EF4-FFF2-40B4-BE49-F238E27FC236}">
                  <a16:creationId xmlns:a16="http://schemas.microsoft.com/office/drawing/2014/main" id="{3C6DD692-5873-4A77-94F5-B99EC1472131}"/>
                </a:ext>
              </a:extLst>
            </p:cNvPr>
            <p:cNvSpPr/>
            <p:nvPr/>
          </p:nvSpPr>
          <p:spPr>
            <a:xfrm>
              <a:off x="9466365" y="3024235"/>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13" name="TextBox 12">
              <a:extLst>
                <a:ext uri="{FF2B5EF4-FFF2-40B4-BE49-F238E27FC236}">
                  <a16:creationId xmlns:a16="http://schemas.microsoft.com/office/drawing/2014/main" id="{AAC19638-77EF-43E7-B821-D761F961A2F2}"/>
                </a:ext>
              </a:extLst>
            </p:cNvPr>
            <p:cNvSpPr txBox="1"/>
            <p:nvPr/>
          </p:nvSpPr>
          <p:spPr>
            <a:xfrm>
              <a:off x="11195216" y="3458278"/>
              <a:ext cx="5143472"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Flexible Integration</a:t>
              </a:r>
            </a:p>
          </p:txBody>
        </p:sp>
        <p:pic>
          <p:nvPicPr>
            <p:cNvPr id="14" name="Picture 6" descr="SupplyChain_rev_300px.png">
              <a:extLst>
                <a:ext uri="{FF2B5EF4-FFF2-40B4-BE49-F238E27FC236}">
                  <a16:creationId xmlns:a16="http://schemas.microsoft.com/office/drawing/2014/main" id="{28E3444F-984A-44E7-A7E9-8EEB4B285A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4327" y="326524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E1F79C9A-C281-46A3-91F3-841B3BC23218}"/>
              </a:ext>
            </a:extLst>
          </p:cNvPr>
          <p:cNvGrpSpPr/>
          <p:nvPr/>
        </p:nvGrpSpPr>
        <p:grpSpPr>
          <a:xfrm>
            <a:off x="5358031" y="2328131"/>
            <a:ext cx="2988354" cy="608899"/>
            <a:chOff x="10043876" y="4744934"/>
            <a:chExt cx="6726094" cy="1370493"/>
          </a:xfrm>
        </p:grpSpPr>
        <p:sp>
          <p:nvSpPr>
            <p:cNvPr id="16" name="Oval 15">
              <a:extLst>
                <a:ext uri="{FF2B5EF4-FFF2-40B4-BE49-F238E27FC236}">
                  <a16:creationId xmlns:a16="http://schemas.microsoft.com/office/drawing/2014/main" id="{19376718-FE12-4F97-84C6-AE8F448D6FD7}"/>
                </a:ext>
              </a:extLst>
            </p:cNvPr>
            <p:cNvSpPr/>
            <p:nvPr/>
          </p:nvSpPr>
          <p:spPr>
            <a:xfrm>
              <a:off x="10043876" y="4744934"/>
              <a:ext cx="1370493" cy="13704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pic>
          <p:nvPicPr>
            <p:cNvPr id="17" name="Picture 10" descr="Process_rev_300px.png">
              <a:extLst>
                <a:ext uri="{FF2B5EF4-FFF2-40B4-BE49-F238E27FC236}">
                  <a16:creationId xmlns:a16="http://schemas.microsoft.com/office/drawing/2014/main" id="{E4DBA75F-83A2-4CC8-AC20-1A442A0EB4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9626" y="4985940"/>
              <a:ext cx="888479" cy="8884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1036A2D-BB41-4730-A38D-3B9A46268B67}"/>
                </a:ext>
              </a:extLst>
            </p:cNvPr>
            <p:cNvSpPr txBox="1"/>
            <p:nvPr/>
          </p:nvSpPr>
          <p:spPr>
            <a:xfrm>
              <a:off x="11626497" y="5171769"/>
              <a:ext cx="5143473"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Efficient Processes</a:t>
              </a:r>
            </a:p>
          </p:txBody>
        </p:sp>
      </p:grpSp>
      <p:grpSp>
        <p:nvGrpSpPr>
          <p:cNvPr id="19" name="Group 18">
            <a:extLst>
              <a:ext uri="{FF2B5EF4-FFF2-40B4-BE49-F238E27FC236}">
                <a16:creationId xmlns:a16="http://schemas.microsoft.com/office/drawing/2014/main" id="{43A772C2-6D89-443C-A424-150E9800ACA3}"/>
              </a:ext>
            </a:extLst>
          </p:cNvPr>
          <p:cNvGrpSpPr/>
          <p:nvPr/>
        </p:nvGrpSpPr>
        <p:grpSpPr>
          <a:xfrm>
            <a:off x="5061258" y="3156656"/>
            <a:ext cx="1756896" cy="610490"/>
            <a:chOff x="9623558" y="6609756"/>
            <a:chExt cx="3954368" cy="1374071"/>
          </a:xfrm>
        </p:grpSpPr>
        <p:sp>
          <p:nvSpPr>
            <p:cNvPr id="20" name="Oval 19">
              <a:extLst>
                <a:ext uri="{FF2B5EF4-FFF2-40B4-BE49-F238E27FC236}">
                  <a16:creationId xmlns:a16="http://schemas.microsoft.com/office/drawing/2014/main" id="{E0B0CD4A-8201-4997-BF64-5A77875F13E4}"/>
                </a:ext>
              </a:extLst>
            </p:cNvPr>
            <p:cNvSpPr/>
            <p:nvPr/>
          </p:nvSpPr>
          <p:spPr>
            <a:xfrm>
              <a:off x="9623558" y="6609756"/>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21" name="TextBox 20">
              <a:extLst>
                <a:ext uri="{FF2B5EF4-FFF2-40B4-BE49-F238E27FC236}">
                  <a16:creationId xmlns:a16="http://schemas.microsoft.com/office/drawing/2014/main" id="{B3F44589-2D42-4383-9EEE-6983088AE763}"/>
                </a:ext>
              </a:extLst>
            </p:cNvPr>
            <p:cNvSpPr txBox="1"/>
            <p:nvPr/>
          </p:nvSpPr>
          <p:spPr>
            <a:xfrm>
              <a:off x="11362316" y="7045589"/>
              <a:ext cx="2215610" cy="492454"/>
            </a:xfrm>
            <a:prstGeom prst="rect">
              <a:avLst/>
            </a:prstGeom>
            <a:noFill/>
          </p:spPr>
          <p:txBody>
            <a:bodyPr wrap="square" lIns="0" tIns="0" rIns="0" bIns="0" rtlCol="0" anchor="t">
              <a:spAutoFit/>
            </a:bodyPr>
            <a:lstStyle/>
            <a:p>
              <a:r>
                <a:rPr lang="en-US" sz="1422" dirty="0">
                  <a:solidFill>
                    <a:schemeClr val="tx1">
                      <a:lumMod val="75000"/>
                      <a:lumOff val="25000"/>
                    </a:schemeClr>
                  </a:solidFill>
                </a:rPr>
                <a:t>Lower TCO</a:t>
              </a:r>
            </a:p>
          </p:txBody>
        </p:sp>
        <p:pic>
          <p:nvPicPr>
            <p:cNvPr id="22" name="Picture 12" descr="Financials_rev_300px.png">
              <a:extLst>
                <a:ext uri="{FF2B5EF4-FFF2-40B4-BE49-F238E27FC236}">
                  <a16:creationId xmlns:a16="http://schemas.microsoft.com/office/drawing/2014/main" id="{E8884357-B48C-4F8B-B845-4529609392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9810"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8FC6CD93-FF29-4CE2-A809-18722D1A38E6}"/>
              </a:ext>
            </a:extLst>
          </p:cNvPr>
          <p:cNvGrpSpPr/>
          <p:nvPr/>
        </p:nvGrpSpPr>
        <p:grpSpPr>
          <a:xfrm>
            <a:off x="1076914" y="2328131"/>
            <a:ext cx="2469293" cy="608899"/>
            <a:chOff x="770020" y="4744934"/>
            <a:chExt cx="5557807" cy="1370493"/>
          </a:xfrm>
        </p:grpSpPr>
        <p:sp>
          <p:nvSpPr>
            <p:cNvPr id="24" name="Oval 23">
              <a:extLst>
                <a:ext uri="{FF2B5EF4-FFF2-40B4-BE49-F238E27FC236}">
                  <a16:creationId xmlns:a16="http://schemas.microsoft.com/office/drawing/2014/main" id="{28DFF847-1429-42E6-88A4-BAF077C68F16}"/>
                </a:ext>
              </a:extLst>
            </p:cNvPr>
            <p:cNvSpPr/>
            <p:nvPr/>
          </p:nvSpPr>
          <p:spPr>
            <a:xfrm>
              <a:off x="4957334" y="4744934"/>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25" name="TextBox 24">
              <a:extLst>
                <a:ext uri="{FF2B5EF4-FFF2-40B4-BE49-F238E27FC236}">
                  <a16:creationId xmlns:a16="http://schemas.microsoft.com/office/drawing/2014/main" id="{927A05BE-8197-446B-A58E-4EBAD2D2E1A0}"/>
                </a:ext>
              </a:extLst>
            </p:cNvPr>
            <p:cNvSpPr txBox="1"/>
            <p:nvPr/>
          </p:nvSpPr>
          <p:spPr>
            <a:xfrm>
              <a:off x="770020" y="5178977"/>
              <a:ext cx="4070267"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Effective Collaboration</a:t>
              </a:r>
            </a:p>
          </p:txBody>
        </p:sp>
        <p:pic>
          <p:nvPicPr>
            <p:cNvPr id="26" name="Picture 14" descr="Chat_rev_300px.png">
              <a:extLst>
                <a:ext uri="{FF2B5EF4-FFF2-40B4-BE49-F238E27FC236}">
                  <a16:creationId xmlns:a16="http://schemas.microsoft.com/office/drawing/2014/main" id="{36139A74-4CC7-4132-B351-BDF4E53C62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083" y="5030364"/>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8EF85C3-0C07-4B11-B1F3-B64AA36D1361}"/>
              </a:ext>
            </a:extLst>
          </p:cNvPr>
          <p:cNvGrpSpPr/>
          <p:nvPr/>
        </p:nvGrpSpPr>
        <p:grpSpPr>
          <a:xfrm>
            <a:off x="960204" y="1564953"/>
            <a:ext cx="2850609" cy="606267"/>
            <a:chOff x="564481" y="3027198"/>
            <a:chExt cx="6416063" cy="1364566"/>
          </a:xfrm>
        </p:grpSpPr>
        <p:sp>
          <p:nvSpPr>
            <p:cNvPr id="28" name="TextBox 27">
              <a:extLst>
                <a:ext uri="{FF2B5EF4-FFF2-40B4-BE49-F238E27FC236}">
                  <a16:creationId xmlns:a16="http://schemas.microsoft.com/office/drawing/2014/main" id="{6EDF2159-662A-4DE2-B70E-0C4E4CF6C145}"/>
                </a:ext>
              </a:extLst>
            </p:cNvPr>
            <p:cNvSpPr txBox="1"/>
            <p:nvPr/>
          </p:nvSpPr>
          <p:spPr>
            <a:xfrm>
              <a:off x="564481" y="3458278"/>
              <a:ext cx="4771085"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Timely Information</a:t>
              </a:r>
            </a:p>
          </p:txBody>
        </p:sp>
        <p:pic>
          <p:nvPicPr>
            <p:cNvPr id="29" name="Picture 28">
              <a:extLst>
                <a:ext uri="{FF2B5EF4-FFF2-40B4-BE49-F238E27FC236}">
                  <a16:creationId xmlns:a16="http://schemas.microsoft.com/office/drawing/2014/main" id="{939A4E66-D32F-48A6-883C-60DFDE94D6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6805" y="3027198"/>
              <a:ext cx="1413739" cy="1364566"/>
            </a:xfrm>
            <a:prstGeom prst="rect">
              <a:avLst/>
            </a:prstGeom>
          </p:spPr>
        </p:pic>
        <p:pic>
          <p:nvPicPr>
            <p:cNvPr id="30" name="Picture 2" descr="Analytics-Graph_rev_300px.png">
              <a:extLst>
                <a:ext uri="{FF2B5EF4-FFF2-40B4-BE49-F238E27FC236}">
                  <a16:creationId xmlns:a16="http://schemas.microsoft.com/office/drawing/2014/main" id="{867C82B7-B55E-4A8E-A315-B62D9A6FCC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0931" y="3300411"/>
              <a:ext cx="818141" cy="81814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Oval 30">
            <a:extLst>
              <a:ext uri="{FF2B5EF4-FFF2-40B4-BE49-F238E27FC236}">
                <a16:creationId xmlns:a16="http://schemas.microsoft.com/office/drawing/2014/main" id="{755A4777-FFF4-4205-AAFD-ED3B9AB676DA}"/>
              </a:ext>
            </a:extLst>
          </p:cNvPr>
          <p:cNvSpPr>
            <a:spLocks noChangeAspect="1"/>
          </p:cNvSpPr>
          <p:nvPr/>
        </p:nvSpPr>
        <p:spPr>
          <a:xfrm>
            <a:off x="3704693" y="1887116"/>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bg1"/>
                </a:solidFill>
              </a:rPr>
              <a:t>Optimal Business Operations</a:t>
            </a:r>
          </a:p>
        </p:txBody>
      </p:sp>
    </p:spTree>
    <p:extLst>
      <p:ext uri="{BB962C8B-B14F-4D97-AF65-F5344CB8AC3E}">
        <p14:creationId xmlns:p14="http://schemas.microsoft.com/office/powerpoint/2010/main" val="228251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1+#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8A5-E9EF-4B1E-8917-DBD4D287AD13}"/>
              </a:ext>
            </a:extLst>
          </p:cNvPr>
          <p:cNvSpPr>
            <a:spLocks noGrp="1"/>
          </p:cNvSpPr>
          <p:nvPr>
            <p:ph type="title"/>
          </p:nvPr>
        </p:nvSpPr>
        <p:spPr/>
        <p:txBody>
          <a:bodyPr/>
          <a:lstStyle/>
          <a:p>
            <a:r>
              <a:rPr lang="en-US" dirty="0"/>
              <a:t>..and it looked like this?</a:t>
            </a:r>
            <a:endParaRPr lang="en-GB" dirty="0"/>
          </a:p>
        </p:txBody>
      </p:sp>
      <p:pic>
        <p:nvPicPr>
          <p:cNvPr id="11" name="Picture 10" descr="InforMingle-Home-InSituation.png">
            <a:extLst>
              <a:ext uri="{FF2B5EF4-FFF2-40B4-BE49-F238E27FC236}">
                <a16:creationId xmlns:a16="http://schemas.microsoft.com/office/drawing/2014/main" id="{D2516860-7527-4B7B-9847-66E060108731}"/>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472" t="9968" r="11632"/>
          <a:stretch/>
        </p:blipFill>
        <p:spPr>
          <a:xfrm>
            <a:off x="2123728" y="1275606"/>
            <a:ext cx="5050648" cy="3066006"/>
          </a:xfrm>
          <a:prstGeom prst="rect">
            <a:avLst/>
          </a:prstGeom>
        </p:spPr>
      </p:pic>
    </p:spTree>
    <p:extLst>
      <p:ext uri="{BB962C8B-B14F-4D97-AF65-F5344CB8AC3E}">
        <p14:creationId xmlns:p14="http://schemas.microsoft.com/office/powerpoint/2010/main" val="2217976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2E404FF3-0CDC-495C-9967-8A65CB03A10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 b="230"/>
          <a:stretch>
            <a:fillRect/>
          </a:stretch>
        </p:blipFill>
        <p:spPr>
          <a:xfrm>
            <a:off x="0" y="0"/>
            <a:ext cx="9144000" cy="5065200"/>
          </a:xfrm>
        </p:spPr>
      </p:pic>
      <p:sp>
        <p:nvSpPr>
          <p:cNvPr id="3" name="Title 2">
            <a:extLst>
              <a:ext uri="{FF2B5EF4-FFF2-40B4-BE49-F238E27FC236}">
                <a16:creationId xmlns:a16="http://schemas.microsoft.com/office/drawing/2014/main" id="{8123B6C2-7320-4263-B872-21D39C4A9DE7}"/>
              </a:ext>
            </a:extLst>
          </p:cNvPr>
          <p:cNvSpPr>
            <a:spLocks noGrp="1"/>
          </p:cNvSpPr>
          <p:nvPr>
            <p:ph type="title"/>
          </p:nvPr>
        </p:nvSpPr>
        <p:spPr/>
        <p:txBody>
          <a:bodyPr/>
          <a:lstStyle/>
          <a:p>
            <a:r>
              <a:rPr lang="en-US" dirty="0"/>
              <a:t>Meeting your business challenges</a:t>
            </a:r>
            <a:endParaRPr lang="en-GB" dirty="0"/>
          </a:p>
        </p:txBody>
      </p:sp>
    </p:spTree>
    <p:extLst>
      <p:ext uri="{BB962C8B-B14F-4D97-AF65-F5344CB8AC3E}">
        <p14:creationId xmlns:p14="http://schemas.microsoft.com/office/powerpoint/2010/main" val="1603477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B97D-74FF-44D6-ADD9-39F140D32901}"/>
              </a:ext>
            </a:extLst>
          </p:cNvPr>
          <p:cNvSpPr>
            <a:spLocks noGrp="1"/>
          </p:cNvSpPr>
          <p:nvPr>
            <p:ph type="title"/>
          </p:nvPr>
        </p:nvSpPr>
        <p:spPr/>
        <p:txBody>
          <a:bodyPr/>
          <a:lstStyle/>
          <a:p>
            <a:r>
              <a:rPr lang="en-GB" dirty="0"/>
              <a:t> Some Key Differentiators</a:t>
            </a:r>
          </a:p>
        </p:txBody>
      </p:sp>
      <p:sp>
        <p:nvSpPr>
          <p:cNvPr id="3" name="Content Placeholder 6">
            <a:extLst>
              <a:ext uri="{FF2B5EF4-FFF2-40B4-BE49-F238E27FC236}">
                <a16:creationId xmlns:a16="http://schemas.microsoft.com/office/drawing/2014/main" id="{16AB7243-9FAC-49B8-B54F-D3F4FA55B8DB}"/>
              </a:ext>
            </a:extLst>
          </p:cNvPr>
          <p:cNvSpPr txBox="1">
            <a:spLocks/>
          </p:cNvSpPr>
          <p:nvPr/>
        </p:nvSpPr>
        <p:spPr>
          <a:xfrm>
            <a:off x="1258774" y="1413054"/>
            <a:ext cx="2098038" cy="1216150"/>
          </a:xfrm>
          <a:prstGeom prst="roundRect">
            <a:avLst>
              <a:gd name="adj" fmla="val 1368"/>
            </a:avLst>
          </a:prstGeom>
          <a:solidFill>
            <a:srgbClr val="FFAA00"/>
          </a:solidFill>
          <a:ln w="136525">
            <a:solidFill>
              <a:srgbClr val="FCCB0C"/>
            </a:solidFill>
          </a:ln>
        </p:spPr>
        <p:txBody>
          <a:bodyPr lIns="63177" tIns="200586" rIns="63177" bIns="200586" anchor="t"/>
          <a:lstStyle>
            <a:defPPr>
              <a:defRPr lang="en-US"/>
            </a:defPPr>
            <a:lvl1pPr marR="0" indent="0" algn="ctr" fontAlgn="auto">
              <a:lnSpc>
                <a:spcPct val="85000"/>
              </a:lnSpc>
              <a:spcBef>
                <a:spcPts val="0"/>
              </a:spcBef>
              <a:spcAft>
                <a:spcPts val="2400"/>
              </a:spcAft>
              <a:buClrTx/>
              <a:buSzTx/>
              <a:buFont typeface="Arial" pitchFamily="34" charset="0"/>
              <a:buNone/>
              <a:tabLst/>
              <a:defRPr sz="2400" b="1" baseline="0">
                <a:ea typeface="Tahoma" pitchFamily="34" charset="0"/>
                <a:cs typeface="Tahoma" pitchFamily="34" charset="0"/>
              </a:defRPr>
            </a:lvl1pPr>
            <a:lvl2pPr marL="736600" marR="0" indent="-280988" fontAlgn="auto">
              <a:lnSpc>
                <a:spcPct val="85000"/>
              </a:lnSpc>
              <a:spcBef>
                <a:spcPts val="0"/>
              </a:spcBef>
              <a:spcAft>
                <a:spcPts val="2400"/>
              </a:spcAft>
              <a:buClrTx/>
              <a:buSzTx/>
              <a:buFont typeface="Arial" pitchFamily="34" charset="0"/>
              <a:buChar char="•"/>
              <a:tabLst/>
              <a:defRPr sz="2800" baseline="0">
                <a:solidFill>
                  <a:schemeClr val="bg2">
                    <a:lumMod val="25000"/>
                  </a:schemeClr>
                </a:solidFill>
                <a:ea typeface="Tahoma" pitchFamily="34" charset="0"/>
                <a:cs typeface="Tahoma" pitchFamily="34" charset="0"/>
              </a:defRPr>
            </a:lvl2pPr>
            <a:lvl3pPr marL="1255713" marR="0" indent="-239713" fontAlgn="auto">
              <a:lnSpc>
                <a:spcPct val="85000"/>
              </a:lnSpc>
              <a:spcBef>
                <a:spcPts val="0"/>
              </a:spcBef>
              <a:spcAft>
                <a:spcPts val="2400"/>
              </a:spcAft>
              <a:buClrTx/>
              <a:buSzTx/>
              <a:buFont typeface="Arial" pitchFamily="34" charset="0"/>
              <a:buChar char="•"/>
              <a:tabLst/>
              <a:defRPr sz="2400" baseline="0">
                <a:solidFill>
                  <a:schemeClr val="bg2">
                    <a:lumMod val="25000"/>
                  </a:schemeClr>
                </a:solidFill>
                <a:ea typeface="Tahoma" pitchFamily="34" charset="0"/>
                <a:cs typeface="Tahoma" pitchFamily="34" charset="0"/>
              </a:defRPr>
            </a:lvl3pPr>
            <a:lvl4pPr marL="1651000" marR="0" indent="-177800" fontAlgn="auto">
              <a:lnSpc>
                <a:spcPct val="85000"/>
              </a:lnSpc>
              <a:spcBef>
                <a:spcPts val="0"/>
              </a:spcBef>
              <a:spcAft>
                <a:spcPts val="2400"/>
              </a:spcAft>
              <a:buClrTx/>
              <a:buSzTx/>
              <a:buFont typeface="Arial" pitchFamily="34" charset="0"/>
              <a:buChar char="•"/>
              <a:tabLst/>
              <a:defRPr sz="2000" baseline="0">
                <a:solidFill>
                  <a:schemeClr val="bg2">
                    <a:lumMod val="25000"/>
                  </a:schemeClr>
                </a:solidFill>
                <a:ea typeface="Tahoma" pitchFamily="34" charset="0"/>
                <a:cs typeface="Tahoma" pitchFamily="34" charset="0"/>
              </a:defRPr>
            </a:lvl4pPr>
            <a:lvl5pPr marL="2116138" marR="0" indent="-171450" fontAlgn="auto">
              <a:lnSpc>
                <a:spcPct val="85000"/>
              </a:lnSpc>
              <a:spcBef>
                <a:spcPts val="0"/>
              </a:spcBef>
              <a:spcAft>
                <a:spcPts val="2400"/>
              </a:spcAft>
              <a:buClrTx/>
              <a:buSzTx/>
              <a:buFont typeface="Arial" pitchFamily="34" charset="0"/>
              <a:buChar char="•"/>
              <a:tabLst/>
              <a:defRPr sz="1800" baseline="0">
                <a:solidFill>
                  <a:schemeClr val="bg2">
                    <a:lumMod val="25000"/>
                  </a:schemeClr>
                </a:solidFill>
                <a:ea typeface="Tahoma" pitchFamily="34" charset="0"/>
                <a:cs typeface="Tahoma" pitchFamily="34" charset="0"/>
              </a:defRPr>
            </a:lvl5pPr>
            <a:lvl6pPr marL="3991676" indent="-362880">
              <a:spcBef>
                <a:spcPct val="20000"/>
              </a:spcBef>
              <a:buFont typeface="Arial" pitchFamily="34" charset="0"/>
              <a:buChar char="•"/>
              <a:defRPr sz="3200"/>
            </a:lvl6pPr>
            <a:lvl7pPr marL="4717435" indent="-362880">
              <a:spcBef>
                <a:spcPct val="20000"/>
              </a:spcBef>
              <a:buFont typeface="Arial" pitchFamily="34" charset="0"/>
              <a:buChar char="•"/>
              <a:defRPr sz="3200"/>
            </a:lvl7pPr>
            <a:lvl8pPr marL="5443195" indent="-362880">
              <a:spcBef>
                <a:spcPct val="20000"/>
              </a:spcBef>
              <a:buFont typeface="Arial" pitchFamily="34" charset="0"/>
              <a:buChar char="•"/>
              <a:defRPr sz="3200"/>
            </a:lvl8pPr>
            <a:lvl9pPr marL="6168954" indent="-362880">
              <a:spcBef>
                <a:spcPct val="20000"/>
              </a:spcBef>
              <a:buFont typeface="Arial" pitchFamily="34" charset="0"/>
              <a:buChar char="•"/>
              <a:defRPr sz="3200"/>
            </a:lvl9pPr>
          </a:lstStyle>
          <a:p>
            <a:r>
              <a:rPr lang="en-US" sz="1053" b="0" dirty="0">
                <a:solidFill>
                  <a:schemeClr val="bg1"/>
                </a:solidFill>
              </a:rPr>
              <a:t>One integrated solution – Dealers, Rental and Service </a:t>
            </a:r>
            <a:br>
              <a:rPr lang="en-US" sz="1053" b="0" dirty="0">
                <a:solidFill>
                  <a:schemeClr val="bg1"/>
                </a:solidFill>
              </a:rPr>
            </a:br>
            <a:endParaRPr lang="en-GB" sz="1053" b="0" dirty="0">
              <a:solidFill>
                <a:schemeClr val="bg1"/>
              </a:solidFill>
            </a:endParaRPr>
          </a:p>
        </p:txBody>
      </p:sp>
      <p:sp>
        <p:nvSpPr>
          <p:cNvPr id="4" name="Content Placeholder 6">
            <a:extLst>
              <a:ext uri="{FF2B5EF4-FFF2-40B4-BE49-F238E27FC236}">
                <a16:creationId xmlns:a16="http://schemas.microsoft.com/office/drawing/2014/main" id="{C28ED183-2B16-4F95-8E02-F80FC5B8C2DC}"/>
              </a:ext>
            </a:extLst>
          </p:cNvPr>
          <p:cNvSpPr txBox="1">
            <a:spLocks/>
          </p:cNvSpPr>
          <p:nvPr/>
        </p:nvSpPr>
        <p:spPr>
          <a:xfrm>
            <a:off x="5787188" y="1419622"/>
            <a:ext cx="2098038" cy="1216150"/>
          </a:xfrm>
          <a:prstGeom prst="roundRect">
            <a:avLst>
              <a:gd name="adj" fmla="val 1368"/>
            </a:avLst>
          </a:prstGeom>
          <a:solidFill>
            <a:srgbClr val="FFAA00"/>
          </a:solidFill>
          <a:ln w="136525">
            <a:solidFill>
              <a:srgbClr val="FCCB0C"/>
            </a:solidFill>
          </a:ln>
        </p:spPr>
        <p:txBody>
          <a:bodyPr lIns="63177" tIns="200586" rIns="63177" bIns="200586" anchor="t"/>
          <a:lstStyle>
            <a:defPPr>
              <a:defRPr lang="en-US"/>
            </a:defPPr>
            <a:lvl1pPr marR="0" indent="0" algn="ctr" fontAlgn="auto">
              <a:lnSpc>
                <a:spcPct val="85000"/>
              </a:lnSpc>
              <a:spcBef>
                <a:spcPts val="0"/>
              </a:spcBef>
              <a:spcAft>
                <a:spcPts val="2400"/>
              </a:spcAft>
              <a:buClrTx/>
              <a:buSzTx/>
              <a:buFont typeface="Arial" pitchFamily="34" charset="0"/>
              <a:buNone/>
              <a:tabLst/>
              <a:defRPr sz="2400" b="1" baseline="0">
                <a:ea typeface="Tahoma" pitchFamily="34" charset="0"/>
                <a:cs typeface="Tahoma" pitchFamily="34" charset="0"/>
              </a:defRPr>
            </a:lvl1pPr>
            <a:lvl2pPr marL="736600" marR="0" indent="-280988" fontAlgn="auto">
              <a:lnSpc>
                <a:spcPct val="85000"/>
              </a:lnSpc>
              <a:spcBef>
                <a:spcPts val="0"/>
              </a:spcBef>
              <a:spcAft>
                <a:spcPts val="2400"/>
              </a:spcAft>
              <a:buClrTx/>
              <a:buSzTx/>
              <a:buFont typeface="Arial" pitchFamily="34" charset="0"/>
              <a:buChar char="•"/>
              <a:tabLst/>
              <a:defRPr sz="2800" baseline="0">
                <a:solidFill>
                  <a:schemeClr val="bg2">
                    <a:lumMod val="25000"/>
                  </a:schemeClr>
                </a:solidFill>
                <a:ea typeface="Tahoma" pitchFamily="34" charset="0"/>
                <a:cs typeface="Tahoma" pitchFamily="34" charset="0"/>
              </a:defRPr>
            </a:lvl2pPr>
            <a:lvl3pPr marL="1255713" marR="0" indent="-239713" fontAlgn="auto">
              <a:lnSpc>
                <a:spcPct val="85000"/>
              </a:lnSpc>
              <a:spcBef>
                <a:spcPts val="0"/>
              </a:spcBef>
              <a:spcAft>
                <a:spcPts val="2400"/>
              </a:spcAft>
              <a:buClrTx/>
              <a:buSzTx/>
              <a:buFont typeface="Arial" pitchFamily="34" charset="0"/>
              <a:buChar char="•"/>
              <a:tabLst/>
              <a:defRPr sz="2400" baseline="0">
                <a:solidFill>
                  <a:schemeClr val="bg2">
                    <a:lumMod val="25000"/>
                  </a:schemeClr>
                </a:solidFill>
                <a:ea typeface="Tahoma" pitchFamily="34" charset="0"/>
                <a:cs typeface="Tahoma" pitchFamily="34" charset="0"/>
              </a:defRPr>
            </a:lvl3pPr>
            <a:lvl4pPr marL="1651000" marR="0" indent="-177800" fontAlgn="auto">
              <a:lnSpc>
                <a:spcPct val="85000"/>
              </a:lnSpc>
              <a:spcBef>
                <a:spcPts val="0"/>
              </a:spcBef>
              <a:spcAft>
                <a:spcPts val="2400"/>
              </a:spcAft>
              <a:buClrTx/>
              <a:buSzTx/>
              <a:buFont typeface="Arial" pitchFamily="34" charset="0"/>
              <a:buChar char="•"/>
              <a:tabLst/>
              <a:defRPr sz="2000" baseline="0">
                <a:solidFill>
                  <a:schemeClr val="bg2">
                    <a:lumMod val="25000"/>
                  </a:schemeClr>
                </a:solidFill>
                <a:ea typeface="Tahoma" pitchFamily="34" charset="0"/>
                <a:cs typeface="Tahoma" pitchFamily="34" charset="0"/>
              </a:defRPr>
            </a:lvl4pPr>
            <a:lvl5pPr marL="2116138" marR="0" indent="-171450" fontAlgn="auto">
              <a:lnSpc>
                <a:spcPct val="85000"/>
              </a:lnSpc>
              <a:spcBef>
                <a:spcPts val="0"/>
              </a:spcBef>
              <a:spcAft>
                <a:spcPts val="2400"/>
              </a:spcAft>
              <a:buClrTx/>
              <a:buSzTx/>
              <a:buFont typeface="Arial" pitchFamily="34" charset="0"/>
              <a:buChar char="•"/>
              <a:tabLst/>
              <a:defRPr sz="1800" baseline="0">
                <a:solidFill>
                  <a:schemeClr val="bg2">
                    <a:lumMod val="25000"/>
                  </a:schemeClr>
                </a:solidFill>
                <a:ea typeface="Tahoma" pitchFamily="34" charset="0"/>
                <a:cs typeface="Tahoma" pitchFamily="34" charset="0"/>
              </a:defRPr>
            </a:lvl5pPr>
            <a:lvl6pPr marL="3991676" indent="-362880">
              <a:spcBef>
                <a:spcPct val="20000"/>
              </a:spcBef>
              <a:buFont typeface="Arial" pitchFamily="34" charset="0"/>
              <a:buChar char="•"/>
              <a:defRPr sz="3200"/>
            </a:lvl6pPr>
            <a:lvl7pPr marL="4717435" indent="-362880">
              <a:spcBef>
                <a:spcPct val="20000"/>
              </a:spcBef>
              <a:buFont typeface="Arial" pitchFamily="34" charset="0"/>
              <a:buChar char="•"/>
              <a:defRPr sz="3200"/>
            </a:lvl7pPr>
            <a:lvl8pPr marL="5443195" indent="-362880">
              <a:spcBef>
                <a:spcPct val="20000"/>
              </a:spcBef>
              <a:buFont typeface="Arial" pitchFamily="34" charset="0"/>
              <a:buChar char="•"/>
              <a:defRPr sz="3200"/>
            </a:lvl8pPr>
            <a:lvl9pPr marL="6168954" indent="-362880">
              <a:spcBef>
                <a:spcPct val="20000"/>
              </a:spcBef>
              <a:buFont typeface="Arial" pitchFamily="34" charset="0"/>
              <a:buChar char="•"/>
              <a:defRPr sz="3200"/>
            </a:lvl9pPr>
          </a:lstStyle>
          <a:p>
            <a:r>
              <a:rPr lang="en-US" sz="1053" b="0" dirty="0">
                <a:solidFill>
                  <a:schemeClr val="bg1"/>
                </a:solidFill>
              </a:rPr>
              <a:t>Equipment CRM – a holistic view of all customer facing processes</a:t>
            </a:r>
            <a:endParaRPr lang="en-GB" sz="1053" b="0" dirty="0">
              <a:solidFill>
                <a:schemeClr val="bg1"/>
              </a:solidFill>
            </a:endParaRPr>
          </a:p>
        </p:txBody>
      </p:sp>
      <p:sp>
        <p:nvSpPr>
          <p:cNvPr id="5" name="Content Placeholder 6">
            <a:extLst>
              <a:ext uri="{FF2B5EF4-FFF2-40B4-BE49-F238E27FC236}">
                <a16:creationId xmlns:a16="http://schemas.microsoft.com/office/drawing/2014/main" id="{2BB96F65-9E86-4892-9E19-7A8B9DA04CFF}"/>
              </a:ext>
            </a:extLst>
          </p:cNvPr>
          <p:cNvSpPr txBox="1">
            <a:spLocks/>
          </p:cNvSpPr>
          <p:nvPr/>
        </p:nvSpPr>
        <p:spPr>
          <a:xfrm>
            <a:off x="2390877" y="2780070"/>
            <a:ext cx="2098038" cy="1216150"/>
          </a:xfrm>
          <a:prstGeom prst="roundRect">
            <a:avLst>
              <a:gd name="adj" fmla="val 1368"/>
            </a:avLst>
          </a:prstGeom>
          <a:solidFill>
            <a:srgbClr val="FFAA00"/>
          </a:solidFill>
          <a:ln w="136525">
            <a:solidFill>
              <a:srgbClr val="FCCB0C"/>
            </a:solidFill>
          </a:ln>
        </p:spPr>
        <p:txBody>
          <a:bodyPr lIns="63177" tIns="200586" rIns="63177" bIns="200586" anchor="t"/>
          <a:lstStyle>
            <a:defPPr>
              <a:defRPr lang="en-US"/>
            </a:defPPr>
            <a:lvl1pPr marR="0" indent="0" algn="ctr" fontAlgn="auto">
              <a:lnSpc>
                <a:spcPct val="85000"/>
              </a:lnSpc>
              <a:spcBef>
                <a:spcPts val="0"/>
              </a:spcBef>
              <a:spcAft>
                <a:spcPts val="2400"/>
              </a:spcAft>
              <a:buClrTx/>
              <a:buSzTx/>
              <a:buFont typeface="Arial" pitchFamily="34" charset="0"/>
              <a:buNone/>
              <a:tabLst/>
              <a:defRPr sz="2400" b="1" baseline="0">
                <a:ea typeface="Tahoma" pitchFamily="34" charset="0"/>
                <a:cs typeface="Tahoma" pitchFamily="34" charset="0"/>
              </a:defRPr>
            </a:lvl1pPr>
            <a:lvl2pPr marL="736600" marR="0" indent="-280988" fontAlgn="auto">
              <a:lnSpc>
                <a:spcPct val="85000"/>
              </a:lnSpc>
              <a:spcBef>
                <a:spcPts val="0"/>
              </a:spcBef>
              <a:spcAft>
                <a:spcPts val="2400"/>
              </a:spcAft>
              <a:buClrTx/>
              <a:buSzTx/>
              <a:buFont typeface="Arial" pitchFamily="34" charset="0"/>
              <a:buChar char="•"/>
              <a:tabLst/>
              <a:defRPr sz="2800" baseline="0">
                <a:solidFill>
                  <a:schemeClr val="bg2">
                    <a:lumMod val="25000"/>
                  </a:schemeClr>
                </a:solidFill>
                <a:ea typeface="Tahoma" pitchFamily="34" charset="0"/>
                <a:cs typeface="Tahoma" pitchFamily="34" charset="0"/>
              </a:defRPr>
            </a:lvl2pPr>
            <a:lvl3pPr marL="1255713" marR="0" indent="-239713" fontAlgn="auto">
              <a:lnSpc>
                <a:spcPct val="85000"/>
              </a:lnSpc>
              <a:spcBef>
                <a:spcPts val="0"/>
              </a:spcBef>
              <a:spcAft>
                <a:spcPts val="2400"/>
              </a:spcAft>
              <a:buClrTx/>
              <a:buSzTx/>
              <a:buFont typeface="Arial" pitchFamily="34" charset="0"/>
              <a:buChar char="•"/>
              <a:tabLst/>
              <a:defRPr sz="2400" baseline="0">
                <a:solidFill>
                  <a:schemeClr val="bg2">
                    <a:lumMod val="25000"/>
                  </a:schemeClr>
                </a:solidFill>
                <a:ea typeface="Tahoma" pitchFamily="34" charset="0"/>
                <a:cs typeface="Tahoma" pitchFamily="34" charset="0"/>
              </a:defRPr>
            </a:lvl3pPr>
            <a:lvl4pPr marL="1651000" marR="0" indent="-177800" fontAlgn="auto">
              <a:lnSpc>
                <a:spcPct val="85000"/>
              </a:lnSpc>
              <a:spcBef>
                <a:spcPts val="0"/>
              </a:spcBef>
              <a:spcAft>
                <a:spcPts val="2400"/>
              </a:spcAft>
              <a:buClrTx/>
              <a:buSzTx/>
              <a:buFont typeface="Arial" pitchFamily="34" charset="0"/>
              <a:buChar char="•"/>
              <a:tabLst/>
              <a:defRPr sz="2000" baseline="0">
                <a:solidFill>
                  <a:schemeClr val="bg2">
                    <a:lumMod val="25000"/>
                  </a:schemeClr>
                </a:solidFill>
                <a:ea typeface="Tahoma" pitchFamily="34" charset="0"/>
                <a:cs typeface="Tahoma" pitchFamily="34" charset="0"/>
              </a:defRPr>
            </a:lvl4pPr>
            <a:lvl5pPr marL="2116138" marR="0" indent="-171450" fontAlgn="auto">
              <a:lnSpc>
                <a:spcPct val="85000"/>
              </a:lnSpc>
              <a:spcBef>
                <a:spcPts val="0"/>
              </a:spcBef>
              <a:spcAft>
                <a:spcPts val="2400"/>
              </a:spcAft>
              <a:buClrTx/>
              <a:buSzTx/>
              <a:buFont typeface="Arial" pitchFamily="34" charset="0"/>
              <a:buChar char="•"/>
              <a:tabLst/>
              <a:defRPr sz="1800" baseline="0">
                <a:solidFill>
                  <a:schemeClr val="bg2">
                    <a:lumMod val="25000"/>
                  </a:schemeClr>
                </a:solidFill>
                <a:ea typeface="Tahoma" pitchFamily="34" charset="0"/>
                <a:cs typeface="Tahoma" pitchFamily="34" charset="0"/>
              </a:defRPr>
            </a:lvl5pPr>
            <a:lvl6pPr marL="3991676" indent="-362880">
              <a:spcBef>
                <a:spcPct val="20000"/>
              </a:spcBef>
              <a:buFont typeface="Arial" pitchFamily="34" charset="0"/>
              <a:buChar char="•"/>
              <a:defRPr sz="3200"/>
            </a:lvl6pPr>
            <a:lvl7pPr marL="4717435" indent="-362880">
              <a:spcBef>
                <a:spcPct val="20000"/>
              </a:spcBef>
              <a:buFont typeface="Arial" pitchFamily="34" charset="0"/>
              <a:buChar char="•"/>
              <a:defRPr sz="3200"/>
            </a:lvl7pPr>
            <a:lvl8pPr marL="5443195" indent="-362880">
              <a:spcBef>
                <a:spcPct val="20000"/>
              </a:spcBef>
              <a:buFont typeface="Arial" pitchFamily="34" charset="0"/>
              <a:buChar char="•"/>
              <a:defRPr sz="3200"/>
            </a:lvl8pPr>
            <a:lvl9pPr marL="6168954" indent="-362880">
              <a:spcBef>
                <a:spcPct val="20000"/>
              </a:spcBef>
              <a:buFont typeface="Arial" pitchFamily="34" charset="0"/>
              <a:buChar char="•"/>
              <a:defRPr sz="3200"/>
            </a:lvl9pPr>
          </a:lstStyle>
          <a:p>
            <a:r>
              <a:rPr lang="en-US" sz="1053" b="0" dirty="0">
                <a:solidFill>
                  <a:schemeClr val="bg1"/>
                </a:solidFill>
              </a:rPr>
              <a:t>Mobile, consumer-grade user experience - makes the field part of the office</a:t>
            </a:r>
            <a:br>
              <a:rPr lang="en-US" sz="1053" b="0" dirty="0">
                <a:solidFill>
                  <a:schemeClr val="bg1"/>
                </a:solidFill>
              </a:rPr>
            </a:br>
            <a:endParaRPr lang="en-US" sz="1053" b="0" dirty="0">
              <a:solidFill>
                <a:schemeClr val="bg1"/>
              </a:solidFill>
            </a:endParaRPr>
          </a:p>
        </p:txBody>
      </p:sp>
      <p:pic>
        <p:nvPicPr>
          <p:cNvPr id="6" name="Picture 5">
            <a:extLst>
              <a:ext uri="{FF2B5EF4-FFF2-40B4-BE49-F238E27FC236}">
                <a16:creationId xmlns:a16="http://schemas.microsoft.com/office/drawing/2014/main" id="{446653B4-22E8-45C4-90B6-C250865D515F}"/>
              </a:ext>
            </a:extLst>
          </p:cNvPr>
          <p:cNvPicPr>
            <a:picLocks noChangeAspect="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324014" y="3364466"/>
            <a:ext cx="440900" cy="440900"/>
          </a:xfrm>
          <a:prstGeom prst="rect">
            <a:avLst/>
          </a:prstGeom>
        </p:spPr>
      </p:pic>
      <p:pic>
        <p:nvPicPr>
          <p:cNvPr id="7" name="Picture 6">
            <a:extLst>
              <a:ext uri="{FF2B5EF4-FFF2-40B4-BE49-F238E27FC236}">
                <a16:creationId xmlns:a16="http://schemas.microsoft.com/office/drawing/2014/main" id="{B7C00082-14FE-46CA-856A-45A57D492829}"/>
              </a:ext>
            </a:extLst>
          </p:cNvPr>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047142" y="3364466"/>
            <a:ext cx="440900" cy="440900"/>
          </a:xfrm>
          <a:prstGeom prst="rect">
            <a:avLst/>
          </a:prstGeom>
        </p:spPr>
      </p:pic>
      <p:sp>
        <p:nvSpPr>
          <p:cNvPr id="8" name="Content Placeholder 6">
            <a:extLst>
              <a:ext uri="{FF2B5EF4-FFF2-40B4-BE49-F238E27FC236}">
                <a16:creationId xmlns:a16="http://schemas.microsoft.com/office/drawing/2014/main" id="{788F9B82-209B-4C3C-8BF7-215D6BB2B3B4}"/>
              </a:ext>
            </a:extLst>
          </p:cNvPr>
          <p:cNvSpPr txBox="1">
            <a:spLocks/>
          </p:cNvSpPr>
          <p:nvPr/>
        </p:nvSpPr>
        <p:spPr>
          <a:xfrm>
            <a:off x="3522981" y="1419622"/>
            <a:ext cx="2098038" cy="1216150"/>
          </a:xfrm>
          <a:prstGeom prst="roundRect">
            <a:avLst>
              <a:gd name="adj" fmla="val 1368"/>
            </a:avLst>
          </a:prstGeom>
          <a:solidFill>
            <a:srgbClr val="FFAA00"/>
          </a:solidFill>
          <a:ln w="136525">
            <a:solidFill>
              <a:srgbClr val="FCCB0C"/>
            </a:solidFill>
          </a:ln>
        </p:spPr>
        <p:txBody>
          <a:bodyPr lIns="63177" tIns="200586" rIns="63177" bIns="200586" anchor="t"/>
          <a:lstStyle>
            <a:lvl1pPr marL="287338" marR="0" indent="-287338" algn="l" defTabSz="1451519" rtl="0" eaLnBrk="1" fontAlgn="auto" latinLnBrk="0" hangingPunct="1">
              <a:lnSpc>
                <a:spcPct val="85000"/>
              </a:lnSpc>
              <a:spcBef>
                <a:spcPts val="0"/>
              </a:spcBef>
              <a:spcAft>
                <a:spcPts val="2400"/>
              </a:spcAft>
              <a:buClrTx/>
              <a:buSzTx/>
              <a:buFont typeface="Arial" pitchFamily="34" charset="0"/>
              <a:buChar char="•"/>
              <a:tabLst/>
              <a:defRPr sz="3200" kern="1200" baseline="0">
                <a:solidFill>
                  <a:schemeClr val="bg2">
                    <a:lumMod val="25000"/>
                  </a:schemeClr>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0"/>
              </a:spcBef>
              <a:spcAft>
                <a:spcPts val="2400"/>
              </a:spcAft>
              <a:buClrTx/>
              <a:buSzTx/>
              <a:buFont typeface="Arial" pitchFamily="34" charset="0"/>
              <a:buChar char="•"/>
              <a:tabLst/>
              <a:defRPr sz="2800" kern="1200" baseline="0">
                <a:solidFill>
                  <a:schemeClr val="bg2">
                    <a:lumMod val="25000"/>
                  </a:schemeClr>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0"/>
              </a:spcBef>
              <a:spcAft>
                <a:spcPts val="2400"/>
              </a:spcAft>
              <a:buClrTx/>
              <a:buSzTx/>
              <a:buFont typeface="Arial" pitchFamily="34" charset="0"/>
              <a:buChar char="•"/>
              <a:tabLst/>
              <a:defRPr sz="2400" kern="1200" baseline="0">
                <a:solidFill>
                  <a:schemeClr val="bg2">
                    <a:lumMod val="25000"/>
                  </a:schemeClr>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0"/>
              </a:spcBef>
              <a:spcAft>
                <a:spcPts val="2400"/>
              </a:spcAft>
              <a:buClrTx/>
              <a:buSzTx/>
              <a:buFont typeface="Arial" pitchFamily="34" charset="0"/>
              <a:buChar char="•"/>
              <a:tabLst/>
              <a:defRPr sz="2000" kern="1200" baseline="0">
                <a:solidFill>
                  <a:schemeClr val="bg2">
                    <a:lumMod val="25000"/>
                  </a:schemeClr>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0"/>
              </a:spcBef>
              <a:spcAft>
                <a:spcPts val="2400"/>
              </a:spcAft>
              <a:buClrTx/>
              <a:buSzTx/>
              <a:buFont typeface="Arial" pitchFamily="34" charset="0"/>
              <a:buChar char="•"/>
              <a:tabLst/>
              <a:defRPr sz="1800" kern="1200" baseline="0">
                <a:solidFill>
                  <a:schemeClr val="bg2">
                    <a:lumMod val="25000"/>
                  </a:schemeClr>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lgn="ctr">
              <a:buNone/>
            </a:pPr>
            <a:r>
              <a:rPr lang="en-US" sz="1053" dirty="0">
                <a:solidFill>
                  <a:schemeClr val="bg1"/>
                </a:solidFill>
              </a:rPr>
              <a:t>KPIs and analytics – built into the solution</a:t>
            </a:r>
            <a:endParaRPr lang="en-GB" sz="1053" dirty="0">
              <a:solidFill>
                <a:schemeClr val="bg1"/>
              </a:solidFill>
            </a:endParaRPr>
          </a:p>
        </p:txBody>
      </p:sp>
      <p:sp>
        <p:nvSpPr>
          <p:cNvPr id="9" name="Content Placeholder 6">
            <a:extLst>
              <a:ext uri="{FF2B5EF4-FFF2-40B4-BE49-F238E27FC236}">
                <a16:creationId xmlns:a16="http://schemas.microsoft.com/office/drawing/2014/main" id="{F55A0C58-88D7-497E-B756-A95046C06501}"/>
              </a:ext>
            </a:extLst>
          </p:cNvPr>
          <p:cNvSpPr txBox="1">
            <a:spLocks/>
          </p:cNvSpPr>
          <p:nvPr/>
        </p:nvSpPr>
        <p:spPr>
          <a:xfrm>
            <a:off x="4655084" y="2780070"/>
            <a:ext cx="2098038" cy="1216150"/>
          </a:xfrm>
          <a:prstGeom prst="roundRect">
            <a:avLst>
              <a:gd name="adj" fmla="val 1368"/>
            </a:avLst>
          </a:prstGeom>
          <a:solidFill>
            <a:srgbClr val="FFAA00"/>
          </a:solidFill>
          <a:ln w="136525">
            <a:solidFill>
              <a:srgbClr val="FCCB0C"/>
            </a:solidFill>
          </a:ln>
        </p:spPr>
        <p:txBody>
          <a:bodyPr lIns="63177" tIns="200586" rIns="63177" bIns="200586" anchor="t"/>
          <a:lstStyle>
            <a:defPPr>
              <a:defRPr lang="en-US"/>
            </a:defPPr>
            <a:lvl1pPr marR="0" indent="0" algn="ctr" fontAlgn="auto">
              <a:lnSpc>
                <a:spcPct val="85000"/>
              </a:lnSpc>
              <a:spcBef>
                <a:spcPts val="0"/>
              </a:spcBef>
              <a:spcAft>
                <a:spcPts val="2400"/>
              </a:spcAft>
              <a:buClrTx/>
              <a:buSzTx/>
              <a:buFont typeface="Arial" pitchFamily="34" charset="0"/>
              <a:buNone/>
              <a:tabLst/>
              <a:defRPr sz="2400" b="1" baseline="0">
                <a:ea typeface="Tahoma" pitchFamily="34" charset="0"/>
                <a:cs typeface="Tahoma" pitchFamily="34" charset="0"/>
              </a:defRPr>
            </a:lvl1pPr>
            <a:lvl2pPr marL="736600" marR="0" indent="-280988" fontAlgn="auto">
              <a:lnSpc>
                <a:spcPct val="85000"/>
              </a:lnSpc>
              <a:spcBef>
                <a:spcPts val="0"/>
              </a:spcBef>
              <a:spcAft>
                <a:spcPts val="2400"/>
              </a:spcAft>
              <a:buClrTx/>
              <a:buSzTx/>
              <a:buFont typeface="Arial" pitchFamily="34" charset="0"/>
              <a:buChar char="•"/>
              <a:tabLst/>
              <a:defRPr sz="2800" baseline="0">
                <a:solidFill>
                  <a:schemeClr val="bg2">
                    <a:lumMod val="25000"/>
                  </a:schemeClr>
                </a:solidFill>
                <a:ea typeface="Tahoma" pitchFamily="34" charset="0"/>
                <a:cs typeface="Tahoma" pitchFamily="34" charset="0"/>
              </a:defRPr>
            </a:lvl2pPr>
            <a:lvl3pPr marL="1255713" marR="0" indent="-239713" fontAlgn="auto">
              <a:lnSpc>
                <a:spcPct val="85000"/>
              </a:lnSpc>
              <a:spcBef>
                <a:spcPts val="0"/>
              </a:spcBef>
              <a:spcAft>
                <a:spcPts val="2400"/>
              </a:spcAft>
              <a:buClrTx/>
              <a:buSzTx/>
              <a:buFont typeface="Arial" pitchFamily="34" charset="0"/>
              <a:buChar char="•"/>
              <a:tabLst/>
              <a:defRPr sz="2400" baseline="0">
                <a:solidFill>
                  <a:schemeClr val="bg2">
                    <a:lumMod val="25000"/>
                  </a:schemeClr>
                </a:solidFill>
                <a:ea typeface="Tahoma" pitchFamily="34" charset="0"/>
                <a:cs typeface="Tahoma" pitchFamily="34" charset="0"/>
              </a:defRPr>
            </a:lvl3pPr>
            <a:lvl4pPr marL="1651000" marR="0" indent="-177800" fontAlgn="auto">
              <a:lnSpc>
                <a:spcPct val="85000"/>
              </a:lnSpc>
              <a:spcBef>
                <a:spcPts val="0"/>
              </a:spcBef>
              <a:spcAft>
                <a:spcPts val="2400"/>
              </a:spcAft>
              <a:buClrTx/>
              <a:buSzTx/>
              <a:buFont typeface="Arial" pitchFamily="34" charset="0"/>
              <a:buChar char="•"/>
              <a:tabLst/>
              <a:defRPr sz="2000" baseline="0">
                <a:solidFill>
                  <a:schemeClr val="bg2">
                    <a:lumMod val="25000"/>
                  </a:schemeClr>
                </a:solidFill>
                <a:ea typeface="Tahoma" pitchFamily="34" charset="0"/>
                <a:cs typeface="Tahoma" pitchFamily="34" charset="0"/>
              </a:defRPr>
            </a:lvl4pPr>
            <a:lvl5pPr marL="2116138" marR="0" indent="-171450" fontAlgn="auto">
              <a:lnSpc>
                <a:spcPct val="85000"/>
              </a:lnSpc>
              <a:spcBef>
                <a:spcPts val="0"/>
              </a:spcBef>
              <a:spcAft>
                <a:spcPts val="2400"/>
              </a:spcAft>
              <a:buClrTx/>
              <a:buSzTx/>
              <a:buFont typeface="Arial" pitchFamily="34" charset="0"/>
              <a:buChar char="•"/>
              <a:tabLst/>
              <a:defRPr sz="1800" baseline="0">
                <a:solidFill>
                  <a:schemeClr val="bg2">
                    <a:lumMod val="25000"/>
                  </a:schemeClr>
                </a:solidFill>
                <a:ea typeface="Tahoma" pitchFamily="34" charset="0"/>
                <a:cs typeface="Tahoma" pitchFamily="34" charset="0"/>
              </a:defRPr>
            </a:lvl5pPr>
            <a:lvl6pPr marL="3991676" indent="-362880">
              <a:spcBef>
                <a:spcPct val="20000"/>
              </a:spcBef>
              <a:buFont typeface="Arial" pitchFamily="34" charset="0"/>
              <a:buChar char="•"/>
              <a:defRPr sz="3200"/>
            </a:lvl6pPr>
            <a:lvl7pPr marL="4717435" indent="-362880">
              <a:spcBef>
                <a:spcPct val="20000"/>
              </a:spcBef>
              <a:buFont typeface="Arial" pitchFamily="34" charset="0"/>
              <a:buChar char="•"/>
              <a:defRPr sz="3200"/>
            </a:lvl7pPr>
            <a:lvl8pPr marL="5443195" indent="-362880">
              <a:spcBef>
                <a:spcPct val="20000"/>
              </a:spcBef>
              <a:buFont typeface="Arial" pitchFamily="34" charset="0"/>
              <a:buChar char="•"/>
              <a:defRPr sz="3200"/>
            </a:lvl8pPr>
            <a:lvl9pPr marL="6168954" indent="-362880">
              <a:spcBef>
                <a:spcPct val="20000"/>
              </a:spcBef>
              <a:buFont typeface="Arial" pitchFamily="34" charset="0"/>
              <a:buChar char="•"/>
              <a:defRPr sz="3200"/>
            </a:lvl9pPr>
          </a:lstStyle>
          <a:p>
            <a:r>
              <a:rPr lang="en-US" sz="1053" b="0" dirty="0">
                <a:solidFill>
                  <a:schemeClr val="bg1"/>
                </a:solidFill>
              </a:rPr>
              <a:t>Warranty and claim management with flexible warranty periods and types</a:t>
            </a:r>
          </a:p>
        </p:txBody>
      </p:sp>
      <p:pic>
        <p:nvPicPr>
          <p:cNvPr id="10" name="Picture 2" descr="CustomerSupport_rev_300px.png">
            <a:extLst>
              <a:ext uri="{FF2B5EF4-FFF2-40B4-BE49-F238E27FC236}">
                <a16:creationId xmlns:a16="http://schemas.microsoft.com/office/drawing/2014/main" id="{181581B1-C0F5-4758-8610-76515C564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667" y="2030883"/>
            <a:ext cx="400371" cy="4003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E25B4892-DACF-4841-8838-2DF3517B07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4934" y="1906513"/>
            <a:ext cx="722691" cy="722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Analytics-BarCharts_rev_300px.png">
            <a:extLst>
              <a:ext uri="{FF2B5EF4-FFF2-40B4-BE49-F238E27FC236}">
                <a16:creationId xmlns:a16="http://schemas.microsoft.com/office/drawing/2014/main" id="{15BFF9AB-210A-4098-A421-900B6D7BE4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1548" y="2027697"/>
            <a:ext cx="483320" cy="483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taffing_rev_300px.png">
            <a:extLst>
              <a:ext uri="{FF2B5EF4-FFF2-40B4-BE49-F238E27FC236}">
                <a16:creationId xmlns:a16="http://schemas.microsoft.com/office/drawing/2014/main" id="{ED1106D9-E3F1-40ED-A656-526721FE96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47138" y="2039702"/>
            <a:ext cx="524740" cy="524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Mobile-whiteboard-app_rev_300px.png">
            <a:extLst>
              <a:ext uri="{FF2B5EF4-FFF2-40B4-BE49-F238E27FC236}">
                <a16:creationId xmlns:a16="http://schemas.microsoft.com/office/drawing/2014/main" id="{44843F29-27EA-4AE4-873D-2157F69BBD9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826" y="3482751"/>
            <a:ext cx="334310" cy="3343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tomer-Relationship-Management_rev_300px.png">
            <a:extLst>
              <a:ext uri="{FF2B5EF4-FFF2-40B4-BE49-F238E27FC236}">
                <a16:creationId xmlns:a16="http://schemas.microsoft.com/office/drawing/2014/main" id="{70B2A098-5BFA-4CD6-A675-35C12930060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3240" y="2111508"/>
            <a:ext cx="387605" cy="3876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odifications_rev_300px.png">
            <a:extLst>
              <a:ext uri="{FF2B5EF4-FFF2-40B4-BE49-F238E27FC236}">
                <a16:creationId xmlns:a16="http://schemas.microsoft.com/office/drawing/2014/main" id="{D3C639AA-09DE-466F-B7A5-525321D47B5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96996" y="3512990"/>
            <a:ext cx="334310" cy="3343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WorkOrderManagement_rev_300px.png">
            <a:extLst>
              <a:ext uri="{FF2B5EF4-FFF2-40B4-BE49-F238E27FC236}">
                <a16:creationId xmlns:a16="http://schemas.microsoft.com/office/drawing/2014/main" id="{AD26F512-8C5D-4F96-8488-F50C64C4C69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54325" y="3479956"/>
            <a:ext cx="349778" cy="34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66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023" y="2206062"/>
            <a:ext cx="1211955" cy="221164"/>
          </a:xfrm>
          <a:prstGeom prst="rect">
            <a:avLst/>
          </a:prstGeom>
        </p:spPr>
        <p:txBody>
          <a:bodyPr vert="horz" wrap="square" lIns="0" tIns="11634" rIns="0" bIns="0" rtlCol="0">
            <a:spAutoFit/>
          </a:bodyPr>
          <a:lstStyle/>
          <a:p>
            <a:pPr>
              <a:lnSpc>
                <a:spcPts val="1601"/>
              </a:lnSpc>
            </a:pPr>
            <a:r>
              <a:rPr sz="1543" b="0" spc="10" dirty="0">
                <a:latin typeface="Garamond" panose="02020404030301010803" pitchFamily="18" charset="0"/>
              </a:rPr>
              <a:t>Expect</a:t>
            </a:r>
            <a:r>
              <a:rPr sz="1543" b="0" spc="-39" dirty="0">
                <a:latin typeface="Garamond" panose="02020404030301010803" pitchFamily="18" charset="0"/>
              </a:rPr>
              <a:t> </a:t>
            </a:r>
            <a:r>
              <a:rPr sz="1543" b="0" spc="10" dirty="0">
                <a:latin typeface="Garamond" panose="02020404030301010803" pitchFamily="18" charset="0"/>
              </a:rPr>
              <a:t>Beyond</a:t>
            </a:r>
            <a:endParaRPr sz="1543" dirty="0">
              <a:latin typeface="Garamond" panose="02020404030301010803" pitchFamily="18" charset="0"/>
            </a:endParaRPr>
          </a:p>
        </p:txBody>
      </p:sp>
      <p:sp>
        <p:nvSpPr>
          <p:cNvPr id="3" name="object 3"/>
          <p:cNvSpPr txBox="1"/>
          <p:nvPr/>
        </p:nvSpPr>
        <p:spPr>
          <a:xfrm>
            <a:off x="1439485" y="3098207"/>
            <a:ext cx="6254863" cy="1651084"/>
          </a:xfrm>
          <a:prstGeom prst="rect">
            <a:avLst/>
          </a:prstGeom>
        </p:spPr>
        <p:txBody>
          <a:bodyPr vert="horz" wrap="square" lIns="0" tIns="12246" rIns="0" bIns="0" rtlCol="0">
            <a:spAutoFit/>
          </a:bodyPr>
          <a:lstStyle/>
          <a:p>
            <a:pPr marL="12247">
              <a:lnSpc>
                <a:spcPts val="1273"/>
              </a:lnSpc>
              <a:spcBef>
                <a:spcPts val="96"/>
              </a:spcBef>
            </a:pPr>
            <a:r>
              <a:rPr sz="1254" dirty="0">
                <a:latin typeface="Garamond" panose="02020404030301010803" pitchFamily="18" charset="0"/>
                <a:cs typeface="Proxima Nova Lt"/>
              </a:rPr>
              <a:t>Merino</a:t>
            </a:r>
            <a:r>
              <a:rPr sz="1254" spc="-5" dirty="0">
                <a:latin typeface="Garamond" panose="02020404030301010803" pitchFamily="18" charset="0"/>
                <a:cs typeface="Proxima Nova Lt"/>
              </a:rPr>
              <a:t> Rationale</a:t>
            </a:r>
            <a:endParaRPr sz="1254" dirty="0">
              <a:latin typeface="Garamond" panose="02020404030301010803" pitchFamily="18" charset="0"/>
              <a:cs typeface="Proxima Nova Lt"/>
            </a:endParaRPr>
          </a:p>
          <a:p>
            <a:pPr marL="12247">
              <a:lnSpc>
                <a:spcPts val="1273"/>
              </a:lnSpc>
            </a:pPr>
            <a:r>
              <a:rPr sz="1254" dirty="0">
                <a:latin typeface="Garamond" panose="02020404030301010803" pitchFamily="18" charset="0"/>
                <a:cs typeface="Proxima Nova Lt"/>
              </a:rPr>
              <a:t>Expect Beyond</a:t>
            </a:r>
            <a:r>
              <a:rPr sz="1254" spc="-5" dirty="0">
                <a:latin typeface="Garamond" panose="02020404030301010803" pitchFamily="18" charset="0"/>
                <a:cs typeface="Proxima Nova Lt"/>
              </a:rPr>
              <a:t> </a:t>
            </a:r>
            <a:r>
              <a:rPr sz="1254" dirty="0">
                <a:latin typeface="Garamond" panose="02020404030301010803" pitchFamily="18" charset="0"/>
                <a:cs typeface="Proxima Nova Lt"/>
              </a:rPr>
              <a:t>Dimensions</a:t>
            </a:r>
          </a:p>
          <a:p>
            <a:pPr>
              <a:lnSpc>
                <a:spcPct val="100000"/>
              </a:lnSpc>
            </a:pPr>
            <a:endParaRPr sz="1350" dirty="0">
              <a:latin typeface="Garamond" panose="02020404030301010803" pitchFamily="18" charset="0"/>
              <a:cs typeface="Proxima Nova Lt"/>
            </a:endParaRPr>
          </a:p>
          <a:p>
            <a:pPr>
              <a:spcBef>
                <a:spcPts val="29"/>
              </a:spcBef>
            </a:pPr>
            <a:endParaRPr sz="1350" dirty="0">
              <a:latin typeface="Garamond" panose="02020404030301010803" pitchFamily="18" charset="0"/>
              <a:cs typeface="Proxima Nova Lt"/>
            </a:endParaRPr>
          </a:p>
          <a:p>
            <a:pPr marL="23881" marR="4899" algn="just">
              <a:lnSpc>
                <a:spcPts val="1061"/>
              </a:lnSpc>
            </a:pPr>
            <a:r>
              <a:rPr sz="1157" dirty="0">
                <a:latin typeface="Garamond" panose="02020404030301010803" pitchFamily="18" charset="0"/>
                <a:cs typeface="Proxima Nova Lt"/>
              </a:rPr>
              <a:t>The Brand </a:t>
            </a:r>
            <a:r>
              <a:rPr sz="1157" spc="-5" dirty="0">
                <a:latin typeface="Garamond" panose="02020404030301010803" pitchFamily="18" charset="0"/>
                <a:cs typeface="Proxima Nova Lt"/>
              </a:rPr>
              <a:t>name, </a:t>
            </a:r>
            <a:r>
              <a:rPr sz="1157" dirty="0">
                <a:latin typeface="Garamond" panose="02020404030301010803" pitchFamily="18" charset="0"/>
                <a:cs typeface="Proxima Nova Lt"/>
              </a:rPr>
              <a:t>Merino (IT Services), is derived from the parent </a:t>
            </a:r>
            <a:r>
              <a:rPr sz="1157" spc="-10" dirty="0">
                <a:latin typeface="Garamond" panose="02020404030301010803" pitchFamily="18" charset="0"/>
                <a:cs typeface="Proxima Nova Lt"/>
              </a:rPr>
              <a:t>company, </a:t>
            </a:r>
            <a:r>
              <a:rPr sz="1157" dirty="0">
                <a:latin typeface="Garamond" panose="02020404030301010803" pitchFamily="18" charset="0"/>
                <a:cs typeface="Proxima Nova Lt"/>
              </a:rPr>
              <a:t>Merino Industries. The logo  symbolizes</a:t>
            </a:r>
            <a:r>
              <a:rPr sz="1157" spc="-96" dirty="0">
                <a:latin typeface="Garamond" panose="02020404030301010803" pitchFamily="18" charset="0"/>
                <a:cs typeface="Proxima Nova Lt"/>
              </a:rPr>
              <a:t> </a:t>
            </a:r>
            <a:r>
              <a:rPr sz="1157" dirty="0">
                <a:latin typeface="Garamond" panose="02020404030301010803" pitchFamily="18" charset="0"/>
                <a:cs typeface="Proxima Nova Lt"/>
              </a:rPr>
              <a:t>growth</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propelled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by</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important</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aspects</a:t>
            </a:r>
            <a:r>
              <a:rPr sz="1157" spc="-92"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processes</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While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arcs  represent</a:t>
            </a:r>
            <a:r>
              <a:rPr sz="1157" spc="-116"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process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green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arrow</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sign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of</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prosperity</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growth.</a:t>
            </a:r>
          </a:p>
          <a:p>
            <a:pPr>
              <a:lnSpc>
                <a:spcPct val="100000"/>
              </a:lnSpc>
            </a:pPr>
            <a:endParaRPr sz="1157" dirty="0">
              <a:latin typeface="Garamond" panose="02020404030301010803" pitchFamily="18" charset="0"/>
              <a:cs typeface="Proxima Nova Lt"/>
            </a:endParaRPr>
          </a:p>
          <a:p>
            <a:pPr marL="23881" marR="4899">
              <a:lnSpc>
                <a:spcPts val="1061"/>
              </a:lnSpc>
            </a:pPr>
            <a:r>
              <a:rPr sz="1157" dirty="0">
                <a:latin typeface="Garamond" panose="02020404030301010803" pitchFamily="18" charset="0"/>
                <a:cs typeface="Proxima Nova Lt"/>
              </a:rPr>
              <a:t>The</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positioning</a:t>
            </a:r>
            <a:r>
              <a:rPr sz="1157" spc="-63" dirty="0">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‘Expect</a:t>
            </a:r>
            <a:r>
              <a:rPr sz="1157" b="1" spc="-63" dirty="0">
                <a:solidFill>
                  <a:srgbClr val="C64F51"/>
                </a:solidFill>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Beyond’</a:t>
            </a:r>
            <a:r>
              <a:rPr sz="1157" spc="-58" dirty="0">
                <a:solidFill>
                  <a:srgbClr val="C64F51"/>
                </a:solidFill>
                <a:latin typeface="Garamond" panose="02020404030301010803" pitchFamily="18" charset="0"/>
                <a:cs typeface="Proxima Nova Lt"/>
              </a:rPr>
              <a:t> </a:t>
            </a:r>
            <a:r>
              <a:rPr sz="1157" dirty="0">
                <a:latin typeface="Garamond" panose="02020404030301010803" pitchFamily="18" charset="0"/>
                <a:cs typeface="Proxima Nova Lt"/>
              </a:rPr>
              <a:t>came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from</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63" dirty="0">
                <a:latin typeface="Garamond" panose="02020404030301010803" pitchFamily="18" charset="0"/>
                <a:cs typeface="Proxima Nova Lt"/>
              </a:rPr>
              <a:t> </a:t>
            </a:r>
            <a:r>
              <a:rPr sz="1157" spc="-5" dirty="0">
                <a:latin typeface="Garamond" panose="02020404030301010803" pitchFamily="18" charset="0"/>
                <a:cs typeface="Proxima Nova Lt"/>
              </a:rPr>
              <a:t>consumer’s</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insight</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which</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assures</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complete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bond</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between  Merino</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its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clients.</a:t>
            </a:r>
          </a:p>
        </p:txBody>
      </p:sp>
      <p:sp>
        <p:nvSpPr>
          <p:cNvPr id="4" name="object 4"/>
          <p:cNvSpPr/>
          <p:nvPr/>
        </p:nvSpPr>
        <p:spPr>
          <a:xfrm>
            <a:off x="1443425" y="3472098"/>
            <a:ext cx="1732870" cy="0"/>
          </a:xfrm>
          <a:custGeom>
            <a:avLst/>
            <a:gdLst/>
            <a:ahLst/>
            <a:cxnLst/>
            <a:rect l="l" t="t" r="r" b="b"/>
            <a:pathLst>
              <a:path w="1797050">
                <a:moveTo>
                  <a:pt x="0" y="0"/>
                </a:moveTo>
                <a:lnTo>
                  <a:pt x="1797055" y="0"/>
                </a:lnTo>
              </a:path>
            </a:pathLst>
          </a:custGeom>
          <a:ln w="3175">
            <a:solidFill>
              <a:srgbClr val="C64F51"/>
            </a:solidFill>
          </a:ln>
        </p:spPr>
        <p:txBody>
          <a:bodyPr wrap="square" lIns="0" tIns="0" rIns="0" bIns="0" rtlCol="0"/>
          <a:lstStyle/>
          <a:p>
            <a:endParaRPr sz="1736">
              <a:latin typeface="Garamond" panose="020204040303010108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7" y="927882"/>
            <a:ext cx="1228247" cy="1222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75B60E2-D706-429A-87AF-154FBBF5107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6" b="256"/>
          <a:stretch>
            <a:fillRect/>
          </a:stretch>
        </p:blipFill>
        <p:spPr>
          <a:xfrm>
            <a:off x="0" y="0"/>
            <a:ext cx="9144000" cy="5065200"/>
          </a:xfrm>
        </p:spPr>
      </p:pic>
      <p:sp>
        <p:nvSpPr>
          <p:cNvPr id="3" name="Title 2">
            <a:extLst>
              <a:ext uri="{FF2B5EF4-FFF2-40B4-BE49-F238E27FC236}">
                <a16:creationId xmlns:a16="http://schemas.microsoft.com/office/drawing/2014/main" id="{BB29C572-E799-4939-AD39-3A12862CCCE1}"/>
              </a:ext>
            </a:extLst>
          </p:cNvPr>
          <p:cNvSpPr>
            <a:spLocks noGrp="1"/>
          </p:cNvSpPr>
          <p:nvPr>
            <p:ph type="title"/>
          </p:nvPr>
        </p:nvSpPr>
        <p:spPr/>
        <p:txBody>
          <a:bodyPr/>
          <a:lstStyle/>
          <a:p>
            <a:r>
              <a:rPr lang="en-GB" dirty="0"/>
              <a:t>Making innovation work for you</a:t>
            </a:r>
          </a:p>
        </p:txBody>
      </p:sp>
    </p:spTree>
    <p:extLst>
      <p:ext uri="{BB962C8B-B14F-4D97-AF65-F5344CB8AC3E}">
        <p14:creationId xmlns:p14="http://schemas.microsoft.com/office/powerpoint/2010/main" val="361250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20EA7A-D92C-4275-9501-9A43EAF56E62}"/>
              </a:ext>
            </a:extLst>
          </p:cNvPr>
          <p:cNvGrpSpPr/>
          <p:nvPr/>
        </p:nvGrpSpPr>
        <p:grpSpPr>
          <a:xfrm>
            <a:off x="3967250" y="1059582"/>
            <a:ext cx="3641161" cy="3365837"/>
            <a:chOff x="6757670" y="726831"/>
            <a:chExt cx="9115375" cy="8224360"/>
          </a:xfrm>
        </p:grpSpPr>
        <p:grpSp>
          <p:nvGrpSpPr>
            <p:cNvPr id="4" name="Group 3">
              <a:extLst>
                <a:ext uri="{FF2B5EF4-FFF2-40B4-BE49-F238E27FC236}">
                  <a16:creationId xmlns:a16="http://schemas.microsoft.com/office/drawing/2014/main" id="{590FC335-B2D9-4379-BCCE-E9DBFE07EB48}"/>
                </a:ext>
              </a:extLst>
            </p:cNvPr>
            <p:cNvGrpSpPr/>
            <p:nvPr/>
          </p:nvGrpSpPr>
          <p:grpSpPr>
            <a:xfrm>
              <a:off x="6757670" y="726831"/>
              <a:ext cx="9115375" cy="8224360"/>
              <a:chOff x="5092994" y="-138730"/>
              <a:chExt cx="10608908" cy="9277490"/>
            </a:xfrm>
          </p:grpSpPr>
          <p:pic>
            <p:nvPicPr>
              <p:cNvPr id="9" name="Picture 8" descr="ION_diagram_thing_flat.png">
                <a:extLst>
                  <a:ext uri="{FF2B5EF4-FFF2-40B4-BE49-F238E27FC236}">
                    <a16:creationId xmlns:a16="http://schemas.microsoft.com/office/drawing/2014/main" id="{8DBF4D9A-B0F2-46E0-B555-CA94011B7F2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994" y="-138730"/>
                <a:ext cx="10608908" cy="9277490"/>
              </a:xfrm>
              <a:prstGeom prst="rect">
                <a:avLst/>
              </a:prstGeom>
            </p:spPr>
          </p:pic>
          <p:sp>
            <p:nvSpPr>
              <p:cNvPr id="10" name="TextBox 9">
                <a:extLst>
                  <a:ext uri="{FF2B5EF4-FFF2-40B4-BE49-F238E27FC236}">
                    <a16:creationId xmlns:a16="http://schemas.microsoft.com/office/drawing/2014/main" id="{1D2BB8CC-620D-41F3-A3D0-F76414C7FFBE}"/>
                  </a:ext>
                </a:extLst>
              </p:cNvPr>
              <p:cNvSpPr txBox="1"/>
              <p:nvPr/>
            </p:nvSpPr>
            <p:spPr>
              <a:xfrm>
                <a:off x="6971387" y="397637"/>
                <a:ext cx="7143136" cy="1272519"/>
              </a:xfrm>
              <a:prstGeom prst="rect">
                <a:avLst/>
              </a:prstGeom>
              <a:noFill/>
            </p:spPr>
            <p:txBody>
              <a:bodyPr wrap="square" lIns="0" tIns="0" rIns="0" bIns="0" rtlCol="0" anchor="t">
                <a:spAutoFit/>
              </a:bodyPr>
              <a:lstStyle/>
              <a:p>
                <a:pPr algn="ctr"/>
                <a:r>
                  <a:rPr lang="en-US" sz="1200" dirty="0">
                    <a:solidFill>
                      <a:srgbClr val="515359"/>
                    </a:solidFill>
                    <a:latin typeface="Calibri" panose="020F0502020204030204" pitchFamily="34" charset="0"/>
                    <a:cs typeface="Calibri" panose="020F0502020204030204" pitchFamily="34" charset="0"/>
                  </a:rPr>
                  <a:t>Business Vault</a:t>
                </a:r>
              </a:p>
              <a:p>
                <a:pPr algn="ctr"/>
                <a:r>
                  <a:rPr lang="en-US" sz="900" dirty="0">
                    <a:solidFill>
                      <a:srgbClr val="515359"/>
                    </a:solidFill>
                    <a:latin typeface="Calibri" panose="020F0502020204030204" pitchFamily="34" charset="0"/>
                    <a:cs typeface="Calibri" panose="020F0502020204030204" pitchFamily="34" charset="0"/>
                  </a:rPr>
                  <a:t>Analytics  |  Reporting  |  Search  |  In-context BI</a:t>
                </a:r>
              </a:p>
              <a:p>
                <a:endParaRPr lang="en-US" sz="900" dirty="0">
                  <a:solidFill>
                    <a:srgbClr val="515359"/>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DBA296C3-6D86-475F-AD97-5ADC5737B26F}"/>
                </a:ext>
              </a:extLst>
            </p:cNvPr>
            <p:cNvSpPr txBox="1"/>
            <p:nvPr/>
          </p:nvSpPr>
          <p:spPr>
            <a:xfrm>
              <a:off x="8926465" y="7940538"/>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Cloud</a:t>
              </a:r>
            </a:p>
          </p:txBody>
        </p:sp>
        <p:sp>
          <p:nvSpPr>
            <p:cNvPr id="6" name="TextBox 5">
              <a:extLst>
                <a:ext uri="{FF2B5EF4-FFF2-40B4-BE49-F238E27FC236}">
                  <a16:creationId xmlns:a16="http://schemas.microsoft.com/office/drawing/2014/main" id="{E9BD87F3-9460-45F4-9413-24CBC1DA42BF}"/>
                </a:ext>
              </a:extLst>
            </p:cNvPr>
            <p:cNvSpPr txBox="1"/>
            <p:nvPr/>
          </p:nvSpPr>
          <p:spPr>
            <a:xfrm>
              <a:off x="11535302" y="8031421"/>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Motion</a:t>
              </a:r>
            </a:p>
          </p:txBody>
        </p:sp>
        <p:sp>
          <p:nvSpPr>
            <p:cNvPr id="7" name="TextBox 6">
              <a:extLst>
                <a:ext uri="{FF2B5EF4-FFF2-40B4-BE49-F238E27FC236}">
                  <a16:creationId xmlns:a16="http://schemas.microsoft.com/office/drawing/2014/main" id="{980758D1-DDAB-41EA-9117-6F7A105065A9}"/>
                </a:ext>
              </a:extLst>
            </p:cNvPr>
            <p:cNvSpPr txBox="1"/>
            <p:nvPr/>
          </p:nvSpPr>
          <p:spPr>
            <a:xfrm>
              <a:off x="13339301" y="673890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sp>
          <p:nvSpPr>
            <p:cNvPr id="8" name="TextBox 7">
              <a:extLst>
                <a:ext uri="{FF2B5EF4-FFF2-40B4-BE49-F238E27FC236}">
                  <a16:creationId xmlns:a16="http://schemas.microsoft.com/office/drawing/2014/main" id="{E0C94B20-4B6E-4F01-A526-F83BA26FD7BB}"/>
                </a:ext>
              </a:extLst>
            </p:cNvPr>
            <p:cNvSpPr txBox="1"/>
            <p:nvPr/>
          </p:nvSpPr>
          <p:spPr>
            <a:xfrm>
              <a:off x="7463949" y="663081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grpSp>
      <p:sp>
        <p:nvSpPr>
          <p:cNvPr id="11" name="Rectangle 10">
            <a:extLst>
              <a:ext uri="{FF2B5EF4-FFF2-40B4-BE49-F238E27FC236}">
                <a16:creationId xmlns:a16="http://schemas.microsoft.com/office/drawing/2014/main" id="{E805E30B-4395-4859-910C-8BEA985D692E}"/>
              </a:ext>
            </a:extLst>
          </p:cNvPr>
          <p:cNvSpPr/>
          <p:nvPr/>
        </p:nvSpPr>
        <p:spPr>
          <a:xfrm>
            <a:off x="1043608" y="1694921"/>
            <a:ext cx="2885442" cy="1993494"/>
          </a:xfrm>
          <a:prstGeom prst="rect">
            <a:avLst/>
          </a:prstGeom>
        </p:spPr>
        <p:txBody>
          <a:bodyPr wrap="square">
            <a:spAutoFit/>
          </a:bodyPr>
          <a:lstStyle/>
          <a:p>
            <a:pPr>
              <a:lnSpc>
                <a:spcPct val="130000"/>
              </a:lnSpc>
            </a:pPr>
            <a:r>
              <a:rPr lang="en-GB" sz="1200" dirty="0">
                <a:latin typeface="Calibri" panose="020F0502020204030204" pitchFamily="34" charset="0"/>
                <a:cs typeface="Calibri" panose="020F0502020204030204" pitchFamily="34" charset="0"/>
              </a:rPr>
              <a:t>Infor ION integrates a wide range of disparate systems, providing a simple but powerful framework for managing business process flows, workflows, and alerts.</a:t>
            </a:r>
          </a:p>
          <a:p>
            <a:pPr>
              <a:lnSpc>
                <a:spcPct val="130000"/>
              </a:lnSpc>
            </a:pPr>
            <a:r>
              <a:rPr lang="en-GB" sz="1200" dirty="0">
                <a:latin typeface="Calibri" panose="020F0502020204030204" pitchFamily="34" charset="0"/>
                <a:cs typeface="Calibri" panose="020F0502020204030204" pitchFamily="34" charset="0"/>
              </a:rPr>
              <a:t> </a:t>
            </a:r>
          </a:p>
          <a:p>
            <a:pPr>
              <a:lnSpc>
                <a:spcPct val="130000"/>
              </a:lnSpc>
            </a:pPr>
            <a:r>
              <a:rPr lang="en-GB" sz="1200" dirty="0">
                <a:latin typeface="Calibri" panose="020F0502020204030204" pitchFamily="34" charset="0"/>
                <a:cs typeface="Calibri" panose="020F0502020204030204" pitchFamily="34" charset="0"/>
              </a:rPr>
              <a:t>The result is a unified data and business process platform that can reinvent the way end users and IT interact with core systems.</a:t>
            </a:r>
          </a:p>
        </p:txBody>
      </p:sp>
      <p:pic>
        <p:nvPicPr>
          <p:cNvPr id="12" name="Picture 11" descr="infor ion logo.png">
            <a:extLst>
              <a:ext uri="{FF2B5EF4-FFF2-40B4-BE49-F238E27FC236}">
                <a16:creationId xmlns:a16="http://schemas.microsoft.com/office/drawing/2014/main" id="{A306FDFB-D7B7-41FF-A3C4-2D26AE5D22D1}"/>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18189"/>
          <a:stretch/>
        </p:blipFill>
        <p:spPr>
          <a:xfrm>
            <a:off x="107504" y="267494"/>
            <a:ext cx="2362200" cy="754356"/>
          </a:xfrm>
          <a:prstGeom prst="rect">
            <a:avLst/>
          </a:prstGeom>
        </p:spPr>
      </p:pic>
    </p:spTree>
    <p:extLst>
      <p:ext uri="{BB962C8B-B14F-4D97-AF65-F5344CB8AC3E}">
        <p14:creationId xmlns:p14="http://schemas.microsoft.com/office/powerpoint/2010/main" val="329159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D07E6-38C1-4F2C-BEFD-1845427137B2}"/>
              </a:ext>
            </a:extLst>
          </p:cNvPr>
          <p:cNvGrpSpPr/>
          <p:nvPr/>
        </p:nvGrpSpPr>
        <p:grpSpPr>
          <a:xfrm>
            <a:off x="2311298" y="1471972"/>
            <a:ext cx="4411031" cy="2770818"/>
            <a:chOff x="3490615" y="691277"/>
            <a:chExt cx="11306618" cy="6713570"/>
          </a:xfrm>
        </p:grpSpPr>
        <p:pic>
          <p:nvPicPr>
            <p:cNvPr id="3" name="Picture 2">
              <a:extLst>
                <a:ext uri="{FF2B5EF4-FFF2-40B4-BE49-F238E27FC236}">
                  <a16:creationId xmlns:a16="http://schemas.microsoft.com/office/drawing/2014/main" id="{5C13467B-08AA-4097-BA6E-382E97EB01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883"/>
            <a:stretch/>
          </p:blipFill>
          <p:spPr>
            <a:xfrm>
              <a:off x="3490615" y="691277"/>
              <a:ext cx="11306618" cy="6713570"/>
            </a:xfrm>
            <a:prstGeom prst="rect">
              <a:avLst/>
            </a:prstGeom>
          </p:spPr>
        </p:pic>
        <p:pic>
          <p:nvPicPr>
            <p:cNvPr id="4" name="Picture 3" descr="InforMingle_Home_1920.png">
              <a:extLst>
                <a:ext uri="{FF2B5EF4-FFF2-40B4-BE49-F238E27FC236}">
                  <a16:creationId xmlns:a16="http://schemas.microsoft.com/office/drawing/2014/main" id="{DE8B657A-A878-4F5D-8058-ED1CD1131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358" y="2007244"/>
              <a:ext cx="8598404" cy="4946755"/>
            </a:xfrm>
            <a:prstGeom prst="rect">
              <a:avLst/>
            </a:prstGeom>
          </p:spPr>
        </p:pic>
      </p:grpSp>
      <p:cxnSp>
        <p:nvCxnSpPr>
          <p:cNvPr id="5" name="Straight Connector 4">
            <a:extLst>
              <a:ext uri="{FF2B5EF4-FFF2-40B4-BE49-F238E27FC236}">
                <a16:creationId xmlns:a16="http://schemas.microsoft.com/office/drawing/2014/main" id="{0536CE51-4EEB-49FF-A883-7DD0AC465542}"/>
              </a:ext>
            </a:extLst>
          </p:cNvPr>
          <p:cNvCxnSpPr/>
          <p:nvPr/>
        </p:nvCxnSpPr>
        <p:spPr>
          <a:xfrm>
            <a:off x="1513891" y="2545544"/>
            <a:ext cx="120473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B33466-CD29-4529-BC91-6D926D51B19D}"/>
              </a:ext>
            </a:extLst>
          </p:cNvPr>
          <p:cNvSpPr txBox="1"/>
          <p:nvPr/>
        </p:nvSpPr>
        <p:spPr>
          <a:xfrm>
            <a:off x="1531851" y="2545544"/>
            <a:ext cx="977832" cy="276999"/>
          </a:xfrm>
          <a:prstGeom prst="rect">
            <a:avLst/>
          </a:prstGeom>
          <a:noFill/>
        </p:spPr>
        <p:txBody>
          <a:bodyPr wrap="non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Stay connected with </a:t>
            </a:r>
          </a:p>
          <a:p>
            <a:r>
              <a:rPr lang="en-GB" sz="900" dirty="0">
                <a:solidFill>
                  <a:schemeClr val="bg1">
                    <a:lumMod val="50000"/>
                  </a:schemeClr>
                </a:solidFill>
                <a:latin typeface="Calibri" panose="020F0502020204030204" pitchFamily="34" charset="0"/>
                <a:cs typeface="Calibri" panose="020F0502020204030204" pitchFamily="34" charset="0"/>
              </a:rPr>
              <a:t>real-time alerts</a:t>
            </a:r>
          </a:p>
        </p:txBody>
      </p:sp>
      <p:cxnSp>
        <p:nvCxnSpPr>
          <p:cNvPr id="7" name="Straight Connector 6">
            <a:extLst>
              <a:ext uri="{FF2B5EF4-FFF2-40B4-BE49-F238E27FC236}">
                <a16:creationId xmlns:a16="http://schemas.microsoft.com/office/drawing/2014/main" id="{BF7AF56A-4789-4DD2-A7BE-AAEF2F0E20F5}"/>
              </a:ext>
            </a:extLst>
          </p:cNvPr>
          <p:cNvCxnSpPr/>
          <p:nvPr/>
        </p:nvCxnSpPr>
        <p:spPr>
          <a:xfrm>
            <a:off x="1497656" y="3492942"/>
            <a:ext cx="121924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9EF24E-B05A-46D7-B85E-B0AC9589A19F}"/>
              </a:ext>
            </a:extLst>
          </p:cNvPr>
          <p:cNvSpPr txBox="1"/>
          <p:nvPr/>
        </p:nvSpPr>
        <p:spPr>
          <a:xfrm>
            <a:off x="1538244" y="3492943"/>
            <a:ext cx="1134603" cy="415498"/>
          </a:xfrm>
          <a:prstGeom prst="rect">
            <a:avLst/>
          </a:prstGeom>
          <a:noFill/>
        </p:spPr>
        <p:txBody>
          <a:bodyPr wrap="squar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In-context analytics deliver key indicators at a glance</a:t>
            </a:r>
          </a:p>
        </p:txBody>
      </p:sp>
      <p:cxnSp>
        <p:nvCxnSpPr>
          <p:cNvPr id="9" name="Straight Connector 8">
            <a:extLst>
              <a:ext uri="{FF2B5EF4-FFF2-40B4-BE49-F238E27FC236}">
                <a16:creationId xmlns:a16="http://schemas.microsoft.com/office/drawing/2014/main" id="{302C1771-E4F9-4058-841A-1B6CF6D04255}"/>
              </a:ext>
            </a:extLst>
          </p:cNvPr>
          <p:cNvCxnSpPr/>
          <p:nvPr/>
        </p:nvCxnSpPr>
        <p:spPr>
          <a:xfrm>
            <a:off x="6254304" y="2708427"/>
            <a:ext cx="1444541"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01E9EA-2972-4A4B-8283-B7F1E8E80BA6}"/>
              </a:ext>
            </a:extLst>
          </p:cNvPr>
          <p:cNvSpPr txBox="1"/>
          <p:nvPr/>
        </p:nvSpPr>
        <p:spPr>
          <a:xfrm>
            <a:off x="6422383" y="2719605"/>
            <a:ext cx="1276462" cy="415498"/>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Communicate, collaborate and share information with colleagues</a:t>
            </a:r>
          </a:p>
        </p:txBody>
      </p:sp>
      <p:cxnSp>
        <p:nvCxnSpPr>
          <p:cNvPr id="11" name="Straight Connector 10">
            <a:extLst>
              <a:ext uri="{FF2B5EF4-FFF2-40B4-BE49-F238E27FC236}">
                <a16:creationId xmlns:a16="http://schemas.microsoft.com/office/drawing/2014/main" id="{60CA81B6-C55F-4E66-A725-3255CECE8BFF}"/>
              </a:ext>
            </a:extLst>
          </p:cNvPr>
          <p:cNvCxnSpPr/>
          <p:nvPr/>
        </p:nvCxnSpPr>
        <p:spPr>
          <a:xfrm>
            <a:off x="4460448" y="3249512"/>
            <a:ext cx="3238397"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85AD4D-8939-4BCC-BA57-5E45AC03F7C4}"/>
              </a:ext>
            </a:extLst>
          </p:cNvPr>
          <p:cNvSpPr txBox="1"/>
          <p:nvPr/>
        </p:nvSpPr>
        <p:spPr>
          <a:xfrm>
            <a:off x="6422383" y="3260692"/>
            <a:ext cx="1276462" cy="2769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Automated tasks let you</a:t>
            </a:r>
            <a:br>
              <a:rPr lang="en-GB" sz="900" dirty="0">
                <a:solidFill>
                  <a:schemeClr val="bg1">
                    <a:lumMod val="50000"/>
                  </a:schemeClr>
                </a:solidFill>
                <a:latin typeface="Calibri" panose="020F0502020204030204" pitchFamily="34" charset="0"/>
                <a:cs typeface="Calibri" panose="020F0502020204030204" pitchFamily="34" charset="0"/>
              </a:rPr>
            </a:br>
            <a:r>
              <a:rPr lang="en-GB" sz="900" dirty="0">
                <a:solidFill>
                  <a:schemeClr val="bg1">
                    <a:lumMod val="50000"/>
                  </a:schemeClr>
                </a:solidFill>
                <a:latin typeface="Calibri" panose="020F0502020204030204" pitchFamily="34" charset="0"/>
                <a:cs typeface="Calibri" panose="020F0502020204030204" pitchFamily="34" charset="0"/>
              </a:rPr>
              <a:t>respond faster</a:t>
            </a:r>
          </a:p>
        </p:txBody>
      </p:sp>
      <p:cxnSp>
        <p:nvCxnSpPr>
          <p:cNvPr id="13" name="Straight Connector 12">
            <a:extLst>
              <a:ext uri="{FF2B5EF4-FFF2-40B4-BE49-F238E27FC236}">
                <a16:creationId xmlns:a16="http://schemas.microsoft.com/office/drawing/2014/main" id="{DF826765-79DB-4276-8405-CF689A06605D}"/>
              </a:ext>
            </a:extLst>
          </p:cNvPr>
          <p:cNvCxnSpPr/>
          <p:nvPr/>
        </p:nvCxnSpPr>
        <p:spPr>
          <a:xfrm>
            <a:off x="4050975" y="2194518"/>
            <a:ext cx="3647870"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52A523-885D-479C-A206-90837C00FF74}"/>
              </a:ext>
            </a:extLst>
          </p:cNvPr>
          <p:cNvSpPr txBox="1"/>
          <p:nvPr/>
        </p:nvSpPr>
        <p:spPr>
          <a:xfrm>
            <a:off x="6422383" y="2218064"/>
            <a:ext cx="1276462" cy="1384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Easy access to all systems</a:t>
            </a:r>
          </a:p>
        </p:txBody>
      </p:sp>
      <p:sp>
        <p:nvSpPr>
          <p:cNvPr id="15" name="Rectangle 14">
            <a:extLst>
              <a:ext uri="{FF2B5EF4-FFF2-40B4-BE49-F238E27FC236}">
                <a16:creationId xmlns:a16="http://schemas.microsoft.com/office/drawing/2014/main" id="{E1A855DC-1F34-45C3-94A6-31F1D9B4D2A5}"/>
              </a:ext>
            </a:extLst>
          </p:cNvPr>
          <p:cNvSpPr/>
          <p:nvPr/>
        </p:nvSpPr>
        <p:spPr>
          <a:xfrm>
            <a:off x="1693940" y="1389832"/>
            <a:ext cx="6192286" cy="276358"/>
          </a:xfrm>
          <a:prstGeom prst="rect">
            <a:avLst/>
          </a:prstGeom>
          <a:noFill/>
        </p:spPr>
        <p:txBody>
          <a:bodyPr wrap="square">
            <a:spAutoFit/>
          </a:bodyPr>
          <a:lstStyle/>
          <a:p>
            <a:pPr>
              <a:lnSpc>
                <a:spcPct val="110000"/>
              </a:lnSpc>
            </a:pPr>
            <a:r>
              <a:rPr lang="en-US" sz="1100" dirty="0">
                <a:solidFill>
                  <a:srgbClr val="515359"/>
                </a:solidFill>
                <a:latin typeface="Calibri" panose="020F0502020204030204" pitchFamily="34" charset="0"/>
                <a:cs typeface="Calibri" panose="020F0502020204030204" pitchFamily="34" charset="0"/>
              </a:rPr>
              <a:t>Infor Ming.le makes collaboration natural and efficient.</a:t>
            </a:r>
          </a:p>
        </p:txBody>
      </p:sp>
      <p:sp>
        <p:nvSpPr>
          <p:cNvPr id="16" name="Rectangle 15">
            <a:extLst>
              <a:ext uri="{FF2B5EF4-FFF2-40B4-BE49-F238E27FC236}">
                <a16:creationId xmlns:a16="http://schemas.microsoft.com/office/drawing/2014/main" id="{295189D3-C2F2-42A9-BA78-1311C1F8AB32}"/>
              </a:ext>
            </a:extLst>
          </p:cNvPr>
          <p:cNvSpPr/>
          <p:nvPr/>
        </p:nvSpPr>
        <p:spPr>
          <a:xfrm>
            <a:off x="4904918" y="904890"/>
            <a:ext cx="3317255" cy="830997"/>
          </a:xfrm>
          <a:prstGeom prst="rect">
            <a:avLst/>
          </a:prstGeom>
        </p:spPr>
        <p:txBody>
          <a:bodyPr wrap="none">
            <a:spAutoFit/>
          </a:bodyPr>
          <a:lstStyle/>
          <a:p>
            <a:r>
              <a:rPr lang="en-US" sz="2400" b="1" dirty="0">
                <a:solidFill>
                  <a:schemeClr val="tx2"/>
                </a:solidFill>
                <a:latin typeface="Calibri" panose="020F0502020204030204" pitchFamily="34" charset="0"/>
                <a:cs typeface="Calibri" panose="020F0502020204030204" pitchFamily="34" charset="0"/>
              </a:rPr>
              <a:t>Social</a:t>
            </a:r>
            <a:r>
              <a:rPr lang="en-US" sz="2400" dirty="0">
                <a:solidFill>
                  <a:schemeClr val="tx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a:t>
            </a:r>
          </a:p>
          <a:p>
            <a:r>
              <a:rPr lang="en-US" sz="2000" i="1" dirty="0">
                <a:solidFill>
                  <a:srgbClr val="515359"/>
                </a:solidFill>
                <a:latin typeface="Calibri" panose="020F0502020204030204" pitchFamily="34" charset="0"/>
                <a:cs typeface="Calibri" panose="020F0502020204030204" pitchFamily="34" charset="0"/>
              </a:rPr>
              <a:t>	</a:t>
            </a:r>
            <a:r>
              <a:rPr lang="en-US" sz="2400" b="1" i="1" dirty="0">
                <a:solidFill>
                  <a:schemeClr val="accent2"/>
                </a:solidFill>
                <a:latin typeface="Calibri" panose="020F0502020204030204" pitchFamily="34" charset="0"/>
                <a:cs typeface="Calibri" panose="020F0502020204030204" pitchFamily="34" charset="0"/>
              </a:rPr>
              <a:t>Essential</a:t>
            </a:r>
            <a:r>
              <a:rPr lang="en-US" sz="2400" dirty="0">
                <a:solidFill>
                  <a:schemeClr val="accent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 </a:t>
            </a:r>
            <a:endParaRPr lang="en-GB" dirty="0">
              <a:latin typeface="Calibri" panose="020F0502020204030204" pitchFamily="34" charset="0"/>
              <a:cs typeface="Calibri" panose="020F0502020204030204" pitchFamily="34" charset="0"/>
            </a:endParaRPr>
          </a:p>
        </p:txBody>
      </p:sp>
      <p:pic>
        <p:nvPicPr>
          <p:cNvPr id="17" name="Picture 16" descr="infor mingle logo.png">
            <a:extLst>
              <a:ext uri="{FF2B5EF4-FFF2-40B4-BE49-F238E27FC236}">
                <a16:creationId xmlns:a16="http://schemas.microsoft.com/office/drawing/2014/main" id="{6B07F7D1-445E-4C1C-91F3-70003079597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982" y="239285"/>
            <a:ext cx="2198340" cy="621015"/>
          </a:xfrm>
          <a:prstGeom prst="rect">
            <a:avLst/>
          </a:prstGeom>
        </p:spPr>
      </p:pic>
    </p:spTree>
    <p:extLst>
      <p:ext uri="{BB962C8B-B14F-4D97-AF65-F5344CB8AC3E}">
        <p14:creationId xmlns:p14="http://schemas.microsoft.com/office/powerpoint/2010/main" val="1810414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k grey bk.png">
            <a:extLst>
              <a:ext uri="{FF2B5EF4-FFF2-40B4-BE49-F238E27FC236}">
                <a16:creationId xmlns:a16="http://schemas.microsoft.com/office/drawing/2014/main" id="{34E67645-157C-4532-9D08-CE91D47E59A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3288" y="3727281"/>
            <a:ext cx="7162113" cy="1040240"/>
          </a:xfrm>
          <a:prstGeom prst="rect">
            <a:avLst/>
          </a:prstGeom>
        </p:spPr>
      </p:pic>
      <p:pic>
        <p:nvPicPr>
          <p:cNvPr id="3" name="Picture 2" descr="dark grey bk.png">
            <a:extLst>
              <a:ext uri="{FF2B5EF4-FFF2-40B4-BE49-F238E27FC236}">
                <a16:creationId xmlns:a16="http://schemas.microsoft.com/office/drawing/2014/main" id="{D356A897-062D-4EA6-9416-8ECB8239B3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91404" y="764406"/>
            <a:ext cx="2633998" cy="2904535"/>
          </a:xfrm>
          <a:prstGeom prst="rect">
            <a:avLst/>
          </a:prstGeom>
        </p:spPr>
      </p:pic>
      <p:sp>
        <p:nvSpPr>
          <p:cNvPr id="4" name="Rounded Rectangle 6">
            <a:extLst>
              <a:ext uri="{FF2B5EF4-FFF2-40B4-BE49-F238E27FC236}">
                <a16:creationId xmlns:a16="http://schemas.microsoft.com/office/drawing/2014/main" id="{22E318AB-4996-4D73-A39D-8F7FBCE8F2F0}"/>
              </a:ext>
            </a:extLst>
          </p:cNvPr>
          <p:cNvSpPr/>
          <p:nvPr/>
        </p:nvSpPr>
        <p:spPr>
          <a:xfrm>
            <a:off x="5673897" y="1553880"/>
            <a:ext cx="1864641" cy="289972"/>
          </a:xfrm>
          <a:prstGeom prst="roundRect">
            <a:avLst>
              <a:gd name="adj" fmla="val 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Calibri" panose="020F0502020204030204" pitchFamily="34" charset="0"/>
              <a:cs typeface="Calibri" panose="020F0502020204030204" pitchFamily="34" charset="0"/>
            </a:endParaRPr>
          </a:p>
        </p:txBody>
      </p:sp>
      <p:sp>
        <p:nvSpPr>
          <p:cNvPr id="5" name="Rounded Rectangle 7">
            <a:extLst>
              <a:ext uri="{FF2B5EF4-FFF2-40B4-BE49-F238E27FC236}">
                <a16:creationId xmlns:a16="http://schemas.microsoft.com/office/drawing/2014/main" id="{DE8FF2FD-C954-48CA-A061-CCA2D49A6503}"/>
              </a:ext>
            </a:extLst>
          </p:cNvPr>
          <p:cNvSpPr/>
          <p:nvPr/>
        </p:nvSpPr>
        <p:spPr>
          <a:xfrm>
            <a:off x="5673897" y="2217949"/>
            <a:ext cx="1864641" cy="289972"/>
          </a:xfrm>
          <a:prstGeom prst="roundRect">
            <a:avLst>
              <a:gd name="adj" fmla="val 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Calibri" panose="020F0502020204030204" pitchFamily="34" charset="0"/>
                <a:cs typeface="Calibri" panose="020F0502020204030204" pitchFamily="34" charset="0"/>
              </a:rPr>
              <a:t>Demand Planning</a:t>
            </a:r>
          </a:p>
        </p:txBody>
      </p:sp>
      <p:sp>
        <p:nvSpPr>
          <p:cNvPr id="6" name="Rounded Rectangle 8">
            <a:extLst>
              <a:ext uri="{FF2B5EF4-FFF2-40B4-BE49-F238E27FC236}">
                <a16:creationId xmlns:a16="http://schemas.microsoft.com/office/drawing/2014/main" id="{CEB17926-2E01-4A52-8E91-4ED39A11CCB6}"/>
              </a:ext>
            </a:extLst>
          </p:cNvPr>
          <p:cNvSpPr/>
          <p:nvPr/>
        </p:nvSpPr>
        <p:spPr>
          <a:xfrm>
            <a:off x="5673897" y="2549346"/>
            <a:ext cx="1864641" cy="289972"/>
          </a:xfrm>
          <a:prstGeom prst="roundRect">
            <a:avLst>
              <a:gd name="adj" fmla="val 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Calibri" panose="020F0502020204030204" pitchFamily="34" charset="0"/>
                <a:cs typeface="Calibri" panose="020F0502020204030204" pitchFamily="34" charset="0"/>
              </a:rPr>
              <a:t>Dynamic Enterprise Performance Management </a:t>
            </a:r>
          </a:p>
        </p:txBody>
      </p:sp>
      <p:sp>
        <p:nvSpPr>
          <p:cNvPr id="7" name="Rounded Rectangle 9">
            <a:extLst>
              <a:ext uri="{FF2B5EF4-FFF2-40B4-BE49-F238E27FC236}">
                <a16:creationId xmlns:a16="http://schemas.microsoft.com/office/drawing/2014/main" id="{1B8282E1-B7A0-4CC8-871A-651EE5053663}"/>
              </a:ext>
            </a:extLst>
          </p:cNvPr>
          <p:cNvSpPr/>
          <p:nvPr/>
        </p:nvSpPr>
        <p:spPr>
          <a:xfrm>
            <a:off x="5673897" y="2880743"/>
            <a:ext cx="1864641" cy="289972"/>
          </a:xfrm>
          <a:prstGeom prst="roundRect">
            <a:avLst>
              <a:gd name="adj" fmla="val 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b="1"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6F061168-45ED-46CE-80AE-0F4A86396187}"/>
              </a:ext>
            </a:extLst>
          </p:cNvPr>
          <p:cNvSpPr/>
          <p:nvPr/>
        </p:nvSpPr>
        <p:spPr>
          <a:xfrm>
            <a:off x="5679543" y="965167"/>
            <a:ext cx="2216384" cy="523220"/>
          </a:xfrm>
          <a:prstGeom prst="rect">
            <a:avLst/>
          </a:prstGeom>
        </p:spPr>
        <p:txBody>
          <a:bodyPr wrap="square">
            <a:spAutoFit/>
          </a:bodyPr>
          <a:lstStyle/>
          <a:p>
            <a:r>
              <a:rPr lang="en-US" sz="1400" b="1" dirty="0">
                <a:solidFill>
                  <a:schemeClr val="bg1"/>
                </a:solidFill>
                <a:latin typeface="Calibri" panose="020F0502020204030204" pitchFamily="34" charset="0"/>
                <a:cs typeface="Calibri" panose="020F0502020204030204" pitchFamily="34" charset="0"/>
              </a:rPr>
              <a:t>Deep </a:t>
            </a:r>
            <a:r>
              <a:rPr lang="en-US" sz="1200" b="1" dirty="0">
                <a:solidFill>
                  <a:schemeClr val="bg1"/>
                </a:solidFill>
                <a:latin typeface="Calibri" panose="020F0502020204030204" pitchFamily="34" charset="0"/>
                <a:cs typeface="Calibri" panose="020F0502020204030204" pitchFamily="34" charset="0"/>
              </a:rPr>
              <a:t>core</a:t>
            </a:r>
            <a:r>
              <a:rPr lang="en-US" sz="1400" b="1" dirty="0">
                <a:solidFill>
                  <a:schemeClr val="bg1"/>
                </a:solidFill>
                <a:latin typeface="Calibri" panose="020F0502020204030204" pitchFamily="34" charset="0"/>
                <a:cs typeface="Calibri" panose="020F0502020204030204" pitchFamily="34" charset="0"/>
              </a:rPr>
              <a:t> ERP Functionality plus vertical extensions for:</a:t>
            </a:r>
            <a:endParaRPr lang="en-US" sz="1400" dirty="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14E66C4-4CC2-4CD6-91D9-36231B2B2071}"/>
              </a:ext>
            </a:extLst>
          </p:cNvPr>
          <p:cNvSpPr/>
          <p:nvPr/>
        </p:nvSpPr>
        <p:spPr>
          <a:xfrm>
            <a:off x="5694792" y="3169923"/>
            <a:ext cx="1864641" cy="278602"/>
          </a:xfrm>
          <a:prstGeom prst="rect">
            <a:avLst/>
          </a:prstGeom>
        </p:spPr>
        <p:txBody>
          <a:bodyPr wrap="square">
            <a:spAutoFit/>
          </a:bodyPr>
          <a:lstStyle/>
          <a:p>
            <a:pPr algn="ctr">
              <a:lnSpc>
                <a:spcPct val="150000"/>
              </a:lnSpc>
            </a:pPr>
            <a:endParaRPr lang="en-US" sz="900" dirty="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97BC7FB3-1DAA-44E9-9C96-F78D128DD8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1124" y="993657"/>
            <a:ext cx="242161" cy="248902"/>
          </a:xfrm>
          <a:prstGeom prst="rect">
            <a:avLst/>
          </a:prstGeom>
        </p:spPr>
      </p:pic>
      <p:sp>
        <p:nvSpPr>
          <p:cNvPr id="11" name="Rectangle 10">
            <a:extLst>
              <a:ext uri="{FF2B5EF4-FFF2-40B4-BE49-F238E27FC236}">
                <a16:creationId xmlns:a16="http://schemas.microsoft.com/office/drawing/2014/main" id="{89195AE4-82D8-4B4F-A2E4-76C0422D7E8C}"/>
              </a:ext>
            </a:extLst>
          </p:cNvPr>
          <p:cNvSpPr/>
          <p:nvPr/>
        </p:nvSpPr>
        <p:spPr>
          <a:xfrm>
            <a:off x="5675601" y="3861970"/>
            <a:ext cx="1386662" cy="523220"/>
          </a:xfrm>
          <a:prstGeom prst="rect">
            <a:avLst/>
          </a:prstGeom>
        </p:spPr>
        <p:txBody>
          <a:bodyPr wrap="none">
            <a:spAutoFit/>
          </a:bodyPr>
          <a:lstStyle/>
          <a:p>
            <a:r>
              <a:rPr lang="en-US" sz="1400" b="1" dirty="0">
                <a:solidFill>
                  <a:schemeClr val="bg1"/>
                </a:solidFill>
                <a:latin typeface="Calibri" panose="020F0502020204030204" pitchFamily="34" charset="0"/>
                <a:cs typeface="Calibri" panose="020F0502020204030204" pitchFamily="34" charset="0"/>
              </a:rPr>
              <a:t>Implementation</a:t>
            </a:r>
          </a:p>
          <a:p>
            <a:r>
              <a:rPr lang="en-US" sz="1400" b="1" dirty="0">
                <a:solidFill>
                  <a:schemeClr val="bg1"/>
                </a:solidFill>
                <a:latin typeface="Calibri" panose="020F0502020204030204" pitchFamily="34" charset="0"/>
                <a:cs typeface="Calibri" panose="020F0502020204030204" pitchFamily="34" charset="0"/>
              </a:rPr>
              <a:t>Accelerator</a:t>
            </a:r>
            <a:endParaRPr lang="en-US" sz="1400" dirty="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BF943395-C37D-46C4-8D0D-F0F5C261C335}"/>
              </a:ext>
            </a:extLst>
          </p:cNvPr>
          <p:cNvSpPr/>
          <p:nvPr/>
        </p:nvSpPr>
        <p:spPr>
          <a:xfrm>
            <a:off x="5673897" y="4230595"/>
            <a:ext cx="1973697" cy="369332"/>
          </a:xfrm>
          <a:prstGeom prst="rect">
            <a:avLst/>
          </a:prstGeom>
        </p:spPr>
        <p:txBody>
          <a:bodyPr wrap="square">
            <a:spAutoFit/>
          </a:bodyPr>
          <a:lstStyle/>
          <a:p>
            <a:r>
              <a:rPr lang="en-US" sz="900" dirty="0">
                <a:solidFill>
                  <a:schemeClr val="bg1"/>
                </a:solidFill>
                <a:latin typeface="Calibri" panose="020F0502020204030204" pitchFamily="34" charset="0"/>
                <a:cs typeface="Calibri" panose="020F0502020204030204" pitchFamily="34" charset="0"/>
              </a:rPr>
              <a:t>Industry business processes</a:t>
            </a:r>
          </a:p>
          <a:p>
            <a:r>
              <a:rPr lang="en-US" sz="900" dirty="0">
                <a:solidFill>
                  <a:schemeClr val="bg1"/>
                </a:solidFill>
                <a:latin typeface="Calibri" panose="020F0502020204030204" pitchFamily="34" charset="0"/>
                <a:cs typeface="Calibri" panose="020F0502020204030204" pitchFamily="34" charset="0"/>
              </a:rPr>
              <a:t>pre-configured database &amp; solution</a:t>
            </a:r>
          </a:p>
        </p:txBody>
      </p:sp>
      <p:sp>
        <p:nvSpPr>
          <p:cNvPr id="13" name="Rectangle 12">
            <a:extLst>
              <a:ext uri="{FF2B5EF4-FFF2-40B4-BE49-F238E27FC236}">
                <a16:creationId xmlns:a16="http://schemas.microsoft.com/office/drawing/2014/main" id="{F89E4E83-B446-4FA2-B9CB-80B9F4C99D44}"/>
              </a:ext>
            </a:extLst>
          </p:cNvPr>
          <p:cNvSpPr/>
          <p:nvPr/>
        </p:nvSpPr>
        <p:spPr>
          <a:xfrm>
            <a:off x="5683934" y="1595668"/>
            <a:ext cx="1848938" cy="230832"/>
          </a:xfrm>
          <a:prstGeom prst="rect">
            <a:avLst/>
          </a:prstGeom>
        </p:spPr>
        <p:txBody>
          <a:bodyPr wrap="square">
            <a:spAutoFit/>
          </a:bodyPr>
          <a:lstStyle/>
          <a:p>
            <a:pPr algn="ctr"/>
            <a:r>
              <a:rPr lang="en-US" sz="900" b="1" dirty="0">
                <a:solidFill>
                  <a:schemeClr val="bg1"/>
                </a:solidFill>
                <a:latin typeface="Calibri" panose="020F0502020204030204" pitchFamily="34" charset="0"/>
                <a:cs typeface="Calibri" panose="020F0502020204030204" pitchFamily="34" charset="0"/>
              </a:rPr>
              <a:t>Equipment CRM</a:t>
            </a:r>
            <a:endParaRPr lang="en-US" sz="900" dirty="0">
              <a:solidFill>
                <a:schemeClr val="bg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352722D4-BFAD-4AA5-BA80-E860783AA9E9}"/>
              </a:ext>
            </a:extLst>
          </p:cNvPr>
          <p:cNvSpPr/>
          <p:nvPr/>
        </p:nvSpPr>
        <p:spPr>
          <a:xfrm>
            <a:off x="6539163" y="2172978"/>
            <a:ext cx="184731" cy="278602"/>
          </a:xfrm>
          <a:prstGeom prst="rect">
            <a:avLst/>
          </a:prstGeom>
        </p:spPr>
        <p:txBody>
          <a:bodyPr wrap="none">
            <a:spAutoFit/>
          </a:bodyPr>
          <a:lstStyle/>
          <a:p>
            <a:pPr algn="ctr">
              <a:lnSpc>
                <a:spcPct val="150000"/>
              </a:lnSpc>
            </a:pPr>
            <a:endParaRPr lang="en-US" sz="900" b="1" dirty="0">
              <a:solidFill>
                <a:schemeClr val="bg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32C5A651-7A28-4147-BC1A-D392698F391D}"/>
              </a:ext>
            </a:extLst>
          </p:cNvPr>
          <p:cNvSpPr/>
          <p:nvPr/>
        </p:nvSpPr>
        <p:spPr>
          <a:xfrm>
            <a:off x="6557156" y="2695707"/>
            <a:ext cx="184731" cy="278602"/>
          </a:xfrm>
          <a:prstGeom prst="rect">
            <a:avLst/>
          </a:prstGeom>
        </p:spPr>
        <p:txBody>
          <a:bodyPr wrap="none">
            <a:spAutoFit/>
          </a:bodyPr>
          <a:lstStyle/>
          <a:p>
            <a:pPr algn="ctr">
              <a:lnSpc>
                <a:spcPct val="150000"/>
              </a:lnSpc>
            </a:pPr>
            <a:endParaRPr lang="en-US" sz="900" b="1" dirty="0">
              <a:solidFill>
                <a:schemeClr val="bg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3505C41-3A33-4C54-B27D-01AB0C180A2E}"/>
              </a:ext>
            </a:extLst>
          </p:cNvPr>
          <p:cNvSpPr/>
          <p:nvPr/>
        </p:nvSpPr>
        <p:spPr>
          <a:xfrm>
            <a:off x="5925601" y="2913752"/>
            <a:ext cx="1330814" cy="278602"/>
          </a:xfrm>
          <a:prstGeom prst="rect">
            <a:avLst/>
          </a:prstGeom>
        </p:spPr>
        <p:txBody>
          <a:bodyPr wrap="none">
            <a:spAutoFit/>
          </a:bodyPr>
          <a:lstStyle/>
          <a:p>
            <a:pPr algn="ctr">
              <a:lnSpc>
                <a:spcPct val="150000"/>
              </a:lnSpc>
            </a:pPr>
            <a:r>
              <a:rPr lang="en-US" sz="900" b="1" dirty="0">
                <a:solidFill>
                  <a:schemeClr val="bg1"/>
                </a:solidFill>
                <a:latin typeface="Calibri" panose="020F0502020204030204" pitchFamily="34" charset="0"/>
                <a:cs typeface="Calibri" panose="020F0502020204030204" pitchFamily="34" charset="0"/>
              </a:rPr>
              <a:t>Supply Chain Execution </a:t>
            </a:r>
          </a:p>
        </p:txBody>
      </p:sp>
      <p:sp>
        <p:nvSpPr>
          <p:cNvPr id="17" name="Rectangle 16">
            <a:extLst>
              <a:ext uri="{FF2B5EF4-FFF2-40B4-BE49-F238E27FC236}">
                <a16:creationId xmlns:a16="http://schemas.microsoft.com/office/drawing/2014/main" id="{DEE3AE1A-AFEE-4DE8-BD17-322E70BA4915}"/>
              </a:ext>
            </a:extLst>
          </p:cNvPr>
          <p:cNvSpPr/>
          <p:nvPr/>
        </p:nvSpPr>
        <p:spPr>
          <a:xfrm>
            <a:off x="6542579" y="3246003"/>
            <a:ext cx="184731" cy="278602"/>
          </a:xfrm>
          <a:prstGeom prst="rect">
            <a:avLst/>
          </a:prstGeom>
        </p:spPr>
        <p:txBody>
          <a:bodyPr wrap="none">
            <a:spAutoFit/>
          </a:bodyPr>
          <a:lstStyle/>
          <a:p>
            <a:pPr algn="ctr">
              <a:lnSpc>
                <a:spcPct val="150000"/>
              </a:lnSpc>
            </a:pPr>
            <a:endParaRPr lang="en-US" sz="900" b="1" dirty="0">
              <a:solidFill>
                <a:schemeClr val="bg1"/>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A0C322B5-26CF-46FA-9AE2-29A51B601D18}"/>
              </a:ext>
            </a:extLst>
          </p:cNvPr>
          <p:cNvPicPr>
            <a:picLocks noChangeAspect="1"/>
          </p:cNvPicPr>
          <p:nvPr/>
        </p:nvPicPr>
        <p:blipFill>
          <a:blip r:embed="rId6" cstate="print"/>
          <a:stretch>
            <a:fillRect/>
          </a:stretch>
        </p:blipFill>
        <p:spPr>
          <a:xfrm>
            <a:off x="5413815" y="3919281"/>
            <a:ext cx="224859" cy="224624"/>
          </a:xfrm>
          <a:prstGeom prst="rect">
            <a:avLst/>
          </a:prstGeom>
        </p:spPr>
      </p:pic>
      <p:pic>
        <p:nvPicPr>
          <p:cNvPr id="19" name="Picture 18" descr="BI_device.png">
            <a:extLst>
              <a:ext uri="{FF2B5EF4-FFF2-40B4-BE49-F238E27FC236}">
                <a16:creationId xmlns:a16="http://schemas.microsoft.com/office/drawing/2014/main" id="{D0825EDB-12BC-4F1B-B4D4-D56644FB8CC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b="6631"/>
          <a:stretch/>
        </p:blipFill>
        <p:spPr>
          <a:xfrm>
            <a:off x="1709336" y="1560941"/>
            <a:ext cx="2825167" cy="2094454"/>
          </a:xfrm>
          <a:prstGeom prst="rect">
            <a:avLst/>
          </a:prstGeom>
        </p:spPr>
      </p:pic>
      <p:sp>
        <p:nvSpPr>
          <p:cNvPr id="20" name="Title 1">
            <a:extLst>
              <a:ext uri="{FF2B5EF4-FFF2-40B4-BE49-F238E27FC236}">
                <a16:creationId xmlns:a16="http://schemas.microsoft.com/office/drawing/2014/main" id="{6218B86E-AC8F-4169-8AA5-1DFAD5B294B8}"/>
              </a:ext>
            </a:extLst>
          </p:cNvPr>
          <p:cNvSpPr txBox="1">
            <a:spLocks/>
          </p:cNvSpPr>
          <p:nvPr/>
        </p:nvSpPr>
        <p:spPr>
          <a:xfrm>
            <a:off x="960881" y="962720"/>
            <a:ext cx="4221284" cy="643945"/>
          </a:xfrm>
          <a:prstGeom prst="rect">
            <a:avLst/>
          </a:prstGeom>
          <a:effectLst/>
        </p:spPr>
        <p:txBody>
          <a:bodyPr vert="horz" lIns="0" tIns="0" rIns="0" bIns="0" rtlCol="0" anchor="ctr">
            <a:noAutofit/>
          </a:bodyPr>
          <a:lstStyle>
            <a:lvl1pPr algn="l" defTabSz="1451519" rtl="0" eaLnBrk="1" latinLnBrk="0" hangingPunct="1">
              <a:lnSpc>
                <a:spcPct val="85000"/>
              </a:lnSpc>
              <a:spcBef>
                <a:spcPct val="0"/>
              </a:spcBef>
              <a:buNone/>
              <a:defRPr sz="6000" kern="1200" spc="-150" baseline="0">
                <a:solidFill>
                  <a:schemeClr val="bg2">
                    <a:lumMod val="25000"/>
                  </a:schemeClr>
                </a:solidFill>
                <a:latin typeface="+mj-lt"/>
                <a:ea typeface="Tahoma" pitchFamily="34" charset="0"/>
                <a:cs typeface="Tahoma" pitchFamily="34" charset="0"/>
              </a:defRPr>
            </a:lvl1pPr>
          </a:lstStyle>
          <a:p>
            <a:pPr algn="ctr"/>
            <a:r>
              <a:rPr lang="en-US" sz="2800" dirty="0">
                <a:solidFill>
                  <a:srgbClr val="515359"/>
                </a:solidFill>
                <a:latin typeface="Calibri" panose="020F0502020204030204" pitchFamily="34" charset="0"/>
                <a:cs typeface="Calibri" panose="020F0502020204030204" pitchFamily="34" charset="0"/>
              </a:rPr>
              <a:t>Bringing it all together</a:t>
            </a:r>
          </a:p>
          <a:p>
            <a:pPr algn="ctr"/>
            <a:r>
              <a:rPr lang="en-US" sz="2800" dirty="0">
                <a:solidFill>
                  <a:srgbClr val="515359"/>
                </a:solidFill>
                <a:latin typeface="Calibri" panose="020F0502020204030204" pitchFamily="34" charset="0"/>
                <a:cs typeface="Calibri" panose="020F0502020204030204" pitchFamily="34" charset="0"/>
              </a:rPr>
              <a:t>Complete Equipment suite</a:t>
            </a:r>
          </a:p>
        </p:txBody>
      </p:sp>
      <p:sp>
        <p:nvSpPr>
          <p:cNvPr id="21" name="Rectangle 20">
            <a:extLst>
              <a:ext uri="{FF2B5EF4-FFF2-40B4-BE49-F238E27FC236}">
                <a16:creationId xmlns:a16="http://schemas.microsoft.com/office/drawing/2014/main" id="{26B73818-2081-456F-8B5F-6D4DDAD7A199}"/>
              </a:ext>
            </a:extLst>
          </p:cNvPr>
          <p:cNvSpPr/>
          <p:nvPr/>
        </p:nvSpPr>
        <p:spPr>
          <a:xfrm>
            <a:off x="3521011" y="3868954"/>
            <a:ext cx="1277466" cy="307777"/>
          </a:xfrm>
          <a:prstGeom prst="rect">
            <a:avLst/>
          </a:prstGeom>
        </p:spPr>
        <p:txBody>
          <a:bodyPr wrap="none">
            <a:spAutoFit/>
          </a:bodyPr>
          <a:lstStyle/>
          <a:p>
            <a:r>
              <a:rPr lang="en-US" sz="1400" b="1" dirty="0">
                <a:solidFill>
                  <a:schemeClr val="bg1"/>
                </a:solidFill>
                <a:latin typeface="Calibri" panose="020F0502020204030204" pitchFamily="34" charset="0"/>
                <a:cs typeface="Calibri" panose="020F0502020204030204" pitchFamily="34" charset="0"/>
              </a:rPr>
              <a:t>Infor </a:t>
            </a:r>
            <a:r>
              <a:rPr lang="en-US" sz="1400" b="1" dirty="0" err="1">
                <a:solidFill>
                  <a:schemeClr val="bg1"/>
                </a:solidFill>
                <a:latin typeface="Calibri" panose="020F0502020204030204" pitchFamily="34" charset="0"/>
                <a:cs typeface="Calibri" panose="020F0502020204030204" pitchFamily="34" charset="0"/>
              </a:rPr>
              <a:t>Ming.le</a:t>
            </a:r>
            <a:r>
              <a:rPr lang="en-US" sz="1400" b="1" dirty="0">
                <a:solidFill>
                  <a:schemeClr val="bg1"/>
                </a:solidFill>
                <a:latin typeface="Calibri" panose="020F0502020204030204" pitchFamily="34" charset="0"/>
                <a:cs typeface="Calibri" panose="020F0502020204030204" pitchFamily="34" charset="0"/>
              </a:rPr>
              <a:t>™</a:t>
            </a:r>
            <a:endParaRPr lang="en-US" sz="1400" dirty="0">
              <a:solidFill>
                <a:schemeClr val="bg1"/>
              </a:solidFill>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17AD7D3F-34A5-4BA6-AEF1-CA7B215AF2E6}"/>
              </a:ext>
            </a:extLst>
          </p:cNvPr>
          <p:cNvSpPr/>
          <p:nvPr/>
        </p:nvSpPr>
        <p:spPr>
          <a:xfrm>
            <a:off x="3519307" y="4098505"/>
            <a:ext cx="1973697" cy="507831"/>
          </a:xfrm>
          <a:prstGeom prst="rect">
            <a:avLst/>
          </a:prstGeom>
        </p:spPr>
        <p:txBody>
          <a:bodyPr wrap="square">
            <a:spAutoFit/>
          </a:bodyPr>
          <a:lstStyle/>
          <a:p>
            <a:r>
              <a:rPr lang="en-US" sz="900" dirty="0">
                <a:solidFill>
                  <a:schemeClr val="bg1"/>
                </a:solidFill>
                <a:latin typeface="Calibri" panose="020F0502020204030204" pitchFamily="34" charset="0"/>
                <a:cs typeface="Calibri" panose="020F0502020204030204" pitchFamily="34" charset="0"/>
              </a:rPr>
              <a:t>Comprehensive solution for social collaboration, process improvement and contextual analytics</a:t>
            </a:r>
          </a:p>
        </p:txBody>
      </p:sp>
      <p:pic>
        <p:nvPicPr>
          <p:cNvPr id="23" name="Picture 22">
            <a:extLst>
              <a:ext uri="{FF2B5EF4-FFF2-40B4-BE49-F238E27FC236}">
                <a16:creationId xmlns:a16="http://schemas.microsoft.com/office/drawing/2014/main" id="{526D1E85-05C7-46A2-B71F-6087A9904A73}"/>
              </a:ext>
            </a:extLst>
          </p:cNvPr>
          <p:cNvPicPr>
            <a:picLocks noChangeAspect="1"/>
          </p:cNvPicPr>
          <p:nvPr/>
        </p:nvPicPr>
        <p:blipFill>
          <a:blip r:embed="rId6" cstate="print"/>
          <a:stretch>
            <a:fillRect/>
          </a:stretch>
        </p:blipFill>
        <p:spPr>
          <a:xfrm>
            <a:off x="3259225" y="3926266"/>
            <a:ext cx="224859" cy="224624"/>
          </a:xfrm>
          <a:prstGeom prst="rect">
            <a:avLst/>
          </a:prstGeom>
        </p:spPr>
      </p:pic>
      <p:sp>
        <p:nvSpPr>
          <p:cNvPr id="24" name="Rectangle 23">
            <a:extLst>
              <a:ext uri="{FF2B5EF4-FFF2-40B4-BE49-F238E27FC236}">
                <a16:creationId xmlns:a16="http://schemas.microsoft.com/office/drawing/2014/main" id="{EC62C658-AF26-42A5-BFBC-DE1301AFE831}"/>
              </a:ext>
            </a:extLst>
          </p:cNvPr>
          <p:cNvSpPr/>
          <p:nvPr/>
        </p:nvSpPr>
        <p:spPr>
          <a:xfrm>
            <a:off x="1270617" y="3875938"/>
            <a:ext cx="1677575" cy="307777"/>
          </a:xfrm>
          <a:prstGeom prst="rect">
            <a:avLst/>
          </a:prstGeom>
        </p:spPr>
        <p:txBody>
          <a:bodyPr wrap="none">
            <a:spAutoFit/>
          </a:bodyPr>
          <a:lstStyle/>
          <a:p>
            <a:r>
              <a:rPr lang="en-US" sz="1400" b="1" dirty="0">
                <a:solidFill>
                  <a:schemeClr val="bg1"/>
                </a:solidFill>
                <a:latin typeface="Calibri" panose="020F0502020204030204" pitchFamily="34" charset="0"/>
                <a:cs typeface="Calibri" panose="020F0502020204030204" pitchFamily="34" charset="0"/>
              </a:rPr>
              <a:t>Mobile Applications</a:t>
            </a:r>
            <a:endParaRPr lang="en-US" sz="1400" dirty="0">
              <a:solidFill>
                <a:schemeClr val="bg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54A1DA73-96D0-4CB6-B7D9-239E7FE8104F}"/>
              </a:ext>
            </a:extLst>
          </p:cNvPr>
          <p:cNvSpPr/>
          <p:nvPr/>
        </p:nvSpPr>
        <p:spPr>
          <a:xfrm>
            <a:off x="1285528" y="4098505"/>
            <a:ext cx="1973697" cy="507831"/>
          </a:xfrm>
          <a:prstGeom prst="rect">
            <a:avLst/>
          </a:prstGeom>
        </p:spPr>
        <p:txBody>
          <a:bodyPr wrap="square">
            <a:spAutoFit/>
          </a:bodyPr>
          <a:lstStyle/>
          <a:p>
            <a:r>
              <a:rPr lang="en-US" sz="900" dirty="0">
                <a:solidFill>
                  <a:schemeClr val="bg1"/>
                </a:solidFill>
                <a:latin typeface="Calibri" panose="020F0502020204030204" pitchFamily="34" charset="0"/>
                <a:cs typeface="Calibri" panose="020F0502020204030204" pitchFamily="34" charset="0"/>
              </a:rPr>
              <a:t>Mobile applications that increase response times and improve decision making for an agile workforce</a:t>
            </a:r>
          </a:p>
        </p:txBody>
      </p:sp>
      <p:pic>
        <p:nvPicPr>
          <p:cNvPr id="26" name="Picture 25">
            <a:extLst>
              <a:ext uri="{FF2B5EF4-FFF2-40B4-BE49-F238E27FC236}">
                <a16:creationId xmlns:a16="http://schemas.microsoft.com/office/drawing/2014/main" id="{4606C1B0-033D-48B6-AA75-01D609DDB51D}"/>
              </a:ext>
            </a:extLst>
          </p:cNvPr>
          <p:cNvPicPr>
            <a:picLocks noChangeAspect="1"/>
          </p:cNvPicPr>
          <p:nvPr/>
        </p:nvPicPr>
        <p:blipFill>
          <a:blip r:embed="rId6" cstate="print"/>
          <a:stretch>
            <a:fillRect/>
          </a:stretch>
        </p:blipFill>
        <p:spPr>
          <a:xfrm>
            <a:off x="1008831" y="3933250"/>
            <a:ext cx="224859" cy="224624"/>
          </a:xfrm>
          <a:prstGeom prst="rect">
            <a:avLst/>
          </a:prstGeom>
        </p:spPr>
      </p:pic>
      <p:pic>
        <p:nvPicPr>
          <p:cNvPr id="27" name="Slide 11.mp3">
            <a:hlinkClick r:id="" action="ppaction://media"/>
            <a:extLst>
              <a:ext uri="{FF2B5EF4-FFF2-40B4-BE49-F238E27FC236}">
                <a16:creationId xmlns:a16="http://schemas.microsoft.com/office/drawing/2014/main" id="{B1DD7494-CE0A-437E-A158-D3BD4AD17BE0}"/>
              </a:ext>
            </a:extLst>
          </p:cNvPr>
          <p:cNvPicPr>
            <a:picLocks noRot="1" noChangeAspect="1"/>
          </p:cNvPicPr>
          <p:nvPr>
            <a:audioFile r:link="rId1"/>
          </p:nvPr>
        </p:nvPicPr>
        <p:blipFill>
          <a:blip r:embed="rId8" cstate="print"/>
          <a:stretch>
            <a:fillRect/>
          </a:stretch>
        </p:blipFill>
        <p:spPr>
          <a:xfrm>
            <a:off x="4262398" y="2694105"/>
            <a:ext cx="133724" cy="133724"/>
          </a:xfrm>
          <a:prstGeom prst="rect">
            <a:avLst/>
          </a:prstGeom>
        </p:spPr>
      </p:pic>
      <p:sp>
        <p:nvSpPr>
          <p:cNvPr id="28" name="Rounded Rectangle 30">
            <a:extLst>
              <a:ext uri="{FF2B5EF4-FFF2-40B4-BE49-F238E27FC236}">
                <a16:creationId xmlns:a16="http://schemas.microsoft.com/office/drawing/2014/main" id="{731809F8-A03C-47E0-82E6-3D914E7B9BFC}"/>
              </a:ext>
            </a:extLst>
          </p:cNvPr>
          <p:cNvSpPr/>
          <p:nvPr/>
        </p:nvSpPr>
        <p:spPr>
          <a:xfrm>
            <a:off x="5672268" y="1884923"/>
            <a:ext cx="1864641" cy="289972"/>
          </a:xfrm>
          <a:prstGeom prst="roundRect">
            <a:avLst>
              <a:gd name="adj" fmla="val 0"/>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96533F6D-0E70-4563-AEC9-3BD4634A361E}"/>
              </a:ext>
            </a:extLst>
          </p:cNvPr>
          <p:cNvSpPr/>
          <p:nvPr/>
        </p:nvSpPr>
        <p:spPr>
          <a:xfrm>
            <a:off x="5692089" y="1926711"/>
            <a:ext cx="1848938" cy="230832"/>
          </a:xfrm>
          <a:prstGeom prst="rect">
            <a:avLst/>
          </a:prstGeom>
        </p:spPr>
        <p:txBody>
          <a:bodyPr wrap="square">
            <a:spAutoFit/>
          </a:bodyPr>
          <a:lstStyle/>
          <a:p>
            <a:pPr algn="ctr"/>
            <a:r>
              <a:rPr lang="en-US" sz="900" b="1" dirty="0">
                <a:solidFill>
                  <a:schemeClr val="bg1"/>
                </a:solidFill>
                <a:latin typeface="Calibri" panose="020F0502020204030204" pitchFamily="34" charset="0"/>
                <a:cs typeface="Calibri" panose="020F0502020204030204" pitchFamily="34" charset="0"/>
              </a:rPr>
              <a:t>Analytics for Equipment</a:t>
            </a:r>
            <a:endParaRPr lang="en-US" sz="9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5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1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2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A07DE-35E3-4596-A82C-BEBE34C67FE4}"/>
              </a:ext>
            </a:extLst>
          </p:cNvPr>
          <p:cNvSpPr>
            <a:spLocks noGrp="1"/>
          </p:cNvSpPr>
          <p:nvPr>
            <p:ph type="title"/>
          </p:nvPr>
        </p:nvSpPr>
        <p:spPr/>
        <p:txBody>
          <a:bodyPr/>
          <a:lstStyle/>
          <a:p>
            <a:r>
              <a:rPr lang="en-GB" dirty="0"/>
              <a:t>Synopsis</a:t>
            </a:r>
          </a:p>
        </p:txBody>
      </p:sp>
      <p:sp>
        <p:nvSpPr>
          <p:cNvPr id="4" name="Text Placeholder 3">
            <a:extLst>
              <a:ext uri="{FF2B5EF4-FFF2-40B4-BE49-F238E27FC236}">
                <a16:creationId xmlns:a16="http://schemas.microsoft.com/office/drawing/2014/main" id="{AA6EBA5D-C0C2-4E3B-AF95-5DFCC69D1C8B}"/>
              </a:ext>
            </a:extLst>
          </p:cNvPr>
          <p:cNvSpPr>
            <a:spLocks noGrp="1"/>
          </p:cNvSpPr>
          <p:nvPr>
            <p:ph type="body" sz="quarter" idx="11"/>
          </p:nvPr>
        </p:nvSpPr>
        <p:spPr/>
        <p:txBody>
          <a:bodyPr/>
          <a:lstStyle/>
          <a:p>
            <a:r>
              <a:rPr lang="en-GB" sz="1600" dirty="0"/>
              <a:t>We have precise solutions for your respective industry.</a:t>
            </a:r>
          </a:p>
          <a:p>
            <a:endParaRPr lang="en-GB" sz="1600" dirty="0"/>
          </a:p>
          <a:p>
            <a:r>
              <a:rPr lang="en-US" sz="1600" dirty="0"/>
              <a:t>We figure out the strains in your industry.</a:t>
            </a:r>
          </a:p>
          <a:p>
            <a:endParaRPr lang="en-US" sz="1600" dirty="0"/>
          </a:p>
          <a:p>
            <a:r>
              <a:rPr lang="en-GB" sz="1600" dirty="0"/>
              <a:t>Our innovative technology will accelerate your productivity and service. </a:t>
            </a:r>
          </a:p>
          <a:p>
            <a:endParaRPr lang="en-US" sz="1600" dirty="0"/>
          </a:p>
          <a:p>
            <a:endParaRPr lang="en-GB" sz="1600" dirty="0"/>
          </a:p>
        </p:txBody>
      </p:sp>
    </p:spTree>
    <p:extLst>
      <p:ext uri="{BB962C8B-B14F-4D97-AF65-F5344CB8AC3E}">
        <p14:creationId xmlns:p14="http://schemas.microsoft.com/office/powerpoint/2010/main" val="2835801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2" name="Title 1"/>
          <p:cNvSpPr>
            <a:spLocks noGrp="1"/>
          </p:cNvSpPr>
          <p:nvPr>
            <p:ph type="title"/>
          </p:nvPr>
        </p:nvSpPr>
        <p:spPr/>
        <p:txBody>
          <a:bodyPr/>
          <a:lstStyle/>
          <a:p>
            <a:pPr algn="l"/>
            <a:r>
              <a:rPr lang="en-US" b="1" cap="all" spc="50" dirty="0"/>
              <a:t> Delivery Model</a:t>
            </a:r>
            <a:endParaRPr lang="en-GB" dirty="0"/>
          </a:p>
        </p:txBody>
      </p:sp>
    </p:spTree>
    <p:extLst>
      <p:ext uri="{BB962C8B-B14F-4D97-AF65-F5344CB8AC3E}">
        <p14:creationId xmlns:p14="http://schemas.microsoft.com/office/powerpoint/2010/main" val="377091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DELIVERY MODEL</a:t>
            </a:r>
          </a:p>
        </p:txBody>
      </p:sp>
      <p:sp>
        <p:nvSpPr>
          <p:cNvPr id="69" name="Freeform 5"/>
          <p:cNvSpPr>
            <a:spLocks/>
          </p:cNvSpPr>
          <p:nvPr/>
        </p:nvSpPr>
        <p:spPr bwMode="auto">
          <a:xfrm>
            <a:off x="2593002" y="1110959"/>
            <a:ext cx="1584325" cy="900112"/>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rgbClr val="4B5050"/>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0" name="Freeform 6"/>
          <p:cNvSpPr>
            <a:spLocks/>
          </p:cNvSpPr>
          <p:nvPr/>
        </p:nvSpPr>
        <p:spPr bwMode="auto">
          <a:xfrm>
            <a:off x="3840777" y="1730083"/>
            <a:ext cx="1582738" cy="900112"/>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rgbClr val="92A70E"/>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1" name="Freeform 8"/>
          <p:cNvSpPr>
            <a:spLocks/>
          </p:cNvSpPr>
          <p:nvPr/>
        </p:nvSpPr>
        <p:spPr bwMode="auto">
          <a:xfrm>
            <a:off x="5088552" y="1110959"/>
            <a:ext cx="1582738" cy="900112"/>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rgbClr val="6E7378"/>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2" name="TextBox 71"/>
          <p:cNvSpPr txBox="1"/>
          <p:nvPr/>
        </p:nvSpPr>
        <p:spPr>
          <a:xfrm>
            <a:off x="2829521" y="1351877"/>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Onsite</a:t>
            </a:r>
          </a:p>
        </p:txBody>
      </p:sp>
      <p:sp>
        <p:nvSpPr>
          <p:cNvPr id="73" name="TextBox 72"/>
          <p:cNvSpPr txBox="1"/>
          <p:nvPr/>
        </p:nvSpPr>
        <p:spPr>
          <a:xfrm>
            <a:off x="4006519" y="1489100"/>
            <a:ext cx="1202682" cy="1005840"/>
          </a:xfrm>
          <a:prstGeom prst="rect">
            <a:avLst/>
          </a:prstGeom>
          <a:noFill/>
        </p:spPr>
        <p:txBody>
          <a:bodyPr wrap="square" lIns="0" tIns="0" rIns="0" bIns="0" rtlCol="0">
            <a:prstTxWarp prst="textArchDown">
              <a:avLst>
                <a:gd name="adj" fmla="val 21055539"/>
              </a:avLst>
            </a:prstTxWarp>
            <a:spAutoFit/>
          </a:bodyPr>
          <a:lstStyle/>
          <a:p>
            <a:pPr algn="ctr" defTabSz="685800"/>
            <a:r>
              <a:rPr lang="en-US" sz="1400" b="1" cap="all" spc="100" dirty="0">
                <a:solidFill>
                  <a:prstClr val="white"/>
                </a:solidFill>
                <a:latin typeface="Proxi nova"/>
              </a:rPr>
              <a:t>hybrid</a:t>
            </a:r>
          </a:p>
        </p:txBody>
      </p:sp>
      <p:sp>
        <p:nvSpPr>
          <p:cNvPr id="74" name="TextBox 73"/>
          <p:cNvSpPr txBox="1"/>
          <p:nvPr/>
        </p:nvSpPr>
        <p:spPr>
          <a:xfrm>
            <a:off x="5311443" y="1325750"/>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offshore</a:t>
            </a:r>
          </a:p>
        </p:txBody>
      </p:sp>
      <p:sp>
        <p:nvSpPr>
          <p:cNvPr id="75" name="TextBox 74"/>
          <p:cNvSpPr txBox="1"/>
          <p:nvPr/>
        </p:nvSpPr>
        <p:spPr>
          <a:xfrm>
            <a:off x="2706585" y="2646593"/>
            <a:ext cx="3730830" cy="400110"/>
          </a:xfrm>
          <a:prstGeom prst="rect">
            <a:avLst/>
          </a:prstGeom>
          <a:noFill/>
        </p:spPr>
        <p:txBody>
          <a:bodyPr wrap="none" rtlCol="0">
            <a:spAutoFit/>
          </a:bodyPr>
          <a:lstStyle/>
          <a:p>
            <a:pPr defTabSz="685800"/>
            <a:r>
              <a:rPr lang="en-US" sz="2000" b="1" dirty="0">
                <a:solidFill>
                  <a:srgbClr val="0758B3"/>
                </a:solidFill>
                <a:latin typeface="Trebuchet MS" panose="020B0603020202020204" pitchFamily="34" charset="0"/>
              </a:rPr>
              <a:t>GLOBAL ENGAGEMENT MODEL</a:t>
            </a:r>
          </a:p>
        </p:txBody>
      </p:sp>
      <p:sp>
        <p:nvSpPr>
          <p:cNvPr id="76" name="Rectangle 75"/>
          <p:cNvSpPr/>
          <p:nvPr/>
        </p:nvSpPr>
        <p:spPr>
          <a:xfrm>
            <a:off x="304800" y="3128380"/>
            <a:ext cx="2929847" cy="1015663"/>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Proven Engagement Model  for  Delivering Reliable Solutions &amp; Services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Local resources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On-demand Service &amp; Support </a:t>
            </a:r>
          </a:p>
        </p:txBody>
      </p:sp>
      <p:sp>
        <p:nvSpPr>
          <p:cNvPr id="77" name="Rectangle 76"/>
          <p:cNvSpPr/>
          <p:nvPr/>
        </p:nvSpPr>
        <p:spPr>
          <a:xfrm>
            <a:off x="3357540" y="3128380"/>
            <a:ext cx="2567227" cy="1200329"/>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ISO in various countries Certified, Tested and Delivered </a:t>
            </a:r>
          </a:p>
          <a:p>
            <a:pPr marL="285750" indent="-285750" defTabSz="685800">
              <a:buSzPct val="65000"/>
              <a:buBlip>
                <a:blip r:embed="rId2"/>
              </a:buBlip>
              <a:defRPr/>
            </a:pPr>
            <a:r>
              <a:rPr lang="en-US" sz="1200" dirty="0">
                <a:solidFill>
                  <a:prstClr val="black"/>
                </a:solidFill>
                <a:latin typeface="Trebuchet MS" panose="020B0603020202020204" pitchFamily="34" charset="0"/>
              </a:rPr>
              <a:t>On-site, Off-site, Off-shore and Near Shore delivery models</a:t>
            </a:r>
          </a:p>
        </p:txBody>
      </p:sp>
      <p:sp>
        <p:nvSpPr>
          <p:cNvPr id="78" name="Rectangle 77"/>
          <p:cNvSpPr/>
          <p:nvPr/>
        </p:nvSpPr>
        <p:spPr>
          <a:xfrm>
            <a:off x="6029861" y="3128380"/>
            <a:ext cx="2567227" cy="646331"/>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250+ skilled professionals  serving  customers</a:t>
            </a:r>
          </a:p>
          <a:p>
            <a:pPr marL="285750" indent="-285750" defTabSz="685800">
              <a:buSzPct val="65000"/>
              <a:buBlip>
                <a:blip r:embed="rId2"/>
              </a:buBlip>
              <a:defRPr/>
            </a:pPr>
            <a:r>
              <a:rPr lang="en-US" sz="1200" dirty="0">
                <a:solidFill>
                  <a:prstClr val="black"/>
                </a:solidFill>
                <a:latin typeface="Trebuchet MS" panose="020B0603020202020204" pitchFamily="34" charset="0"/>
              </a:rPr>
              <a:t>Application Managed Services</a:t>
            </a:r>
          </a:p>
        </p:txBody>
      </p:sp>
    </p:spTree>
    <p:extLst>
      <p:ext uri="{BB962C8B-B14F-4D97-AF65-F5344CB8AC3E}">
        <p14:creationId xmlns:p14="http://schemas.microsoft.com/office/powerpoint/2010/main" val="8261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P spid="73" grpId="0"/>
      <p:bldP spid="74" grpId="0"/>
      <p:bldP spid="75" grpId="0"/>
      <p:bldP spid="76" grpId="0"/>
      <p:bldP spid="77" grpId="0"/>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3" name="Title 2"/>
          <p:cNvSpPr>
            <a:spLocks noGrp="1"/>
          </p:cNvSpPr>
          <p:nvPr>
            <p:ph type="title"/>
          </p:nvPr>
        </p:nvSpPr>
        <p:spPr/>
        <p:txBody>
          <a:bodyPr anchor="t"/>
          <a:lstStyle/>
          <a:p>
            <a:pPr algn="l"/>
            <a:br>
              <a:rPr lang="en-GB" dirty="0"/>
            </a:br>
            <a:r>
              <a:rPr lang="en-GB" dirty="0"/>
              <a:t> </a:t>
            </a:r>
            <a:r>
              <a:rPr lang="en-US" b="1" cap="all" spc="50" dirty="0"/>
              <a:t>Why Merino</a:t>
            </a:r>
            <a:endParaRPr lang="en-GB" b="1" dirty="0"/>
          </a:p>
        </p:txBody>
      </p:sp>
      <p:sp>
        <p:nvSpPr>
          <p:cNvPr id="6" name="Rectangle 5"/>
          <p:cNvSpPr/>
          <p:nvPr/>
        </p:nvSpPr>
        <p:spPr>
          <a:xfrm>
            <a:off x="304799" y="2238922"/>
            <a:ext cx="4267201" cy="271869"/>
          </a:xfrm>
          <a:prstGeom prst="rect">
            <a:avLst/>
          </a:prstGeom>
        </p:spPr>
        <p:txBody>
          <a:bodyPr wrap="square">
            <a:spAutoFit/>
          </a:bodyPr>
          <a:lstStyle/>
          <a:p>
            <a:pPr>
              <a:lnSpc>
                <a:spcPts val="1400"/>
              </a:lnSpc>
              <a:spcAft>
                <a:spcPts val="600"/>
              </a:spcAft>
            </a:pPr>
            <a:r>
              <a:rPr lang="en-GB" sz="1200" dirty="0">
                <a:solidFill>
                  <a:schemeClr val="bg1"/>
                </a:solidFill>
                <a:latin typeface="Trebuchet MS" panose="020B0603020202020204" pitchFamily="34" charset="0"/>
              </a:rPr>
              <a:t>An Unbiased &amp; Customer centric company </a:t>
            </a:r>
          </a:p>
        </p:txBody>
      </p:sp>
    </p:spTree>
    <p:extLst>
      <p:ext uri="{BB962C8B-B14F-4D97-AF65-F5344CB8AC3E}">
        <p14:creationId xmlns:p14="http://schemas.microsoft.com/office/powerpoint/2010/main" val="3438874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MERINO</a:t>
            </a:r>
          </a:p>
        </p:txBody>
      </p:sp>
      <p:sp>
        <p:nvSpPr>
          <p:cNvPr id="8" name="TextBox 7"/>
          <p:cNvSpPr txBox="1"/>
          <p:nvPr/>
        </p:nvSpPr>
        <p:spPr>
          <a:xfrm>
            <a:off x="691553" y="2682777"/>
            <a:ext cx="1636776" cy="218008"/>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Committed</a:t>
            </a:r>
          </a:p>
        </p:txBody>
      </p:sp>
      <p:cxnSp>
        <p:nvCxnSpPr>
          <p:cNvPr id="9" name="Straight Connector 8"/>
          <p:cNvCxnSpPr/>
          <p:nvPr/>
        </p:nvCxnSpPr>
        <p:spPr>
          <a:xfrm>
            <a:off x="716955"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27306"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Collaboration</a:t>
            </a:r>
          </a:p>
        </p:txBody>
      </p:sp>
      <p:cxnSp>
        <p:nvCxnSpPr>
          <p:cNvPr id="12" name="Straight Connector 11"/>
          <p:cNvCxnSpPr/>
          <p:nvPr/>
        </p:nvCxnSpPr>
        <p:spPr>
          <a:xfrm>
            <a:off x="2752708"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3059"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Speed</a:t>
            </a:r>
          </a:p>
        </p:txBody>
      </p:sp>
      <p:cxnSp>
        <p:nvCxnSpPr>
          <p:cNvPr id="15" name="Straight Connector 14"/>
          <p:cNvCxnSpPr/>
          <p:nvPr/>
        </p:nvCxnSpPr>
        <p:spPr>
          <a:xfrm>
            <a:off x="4788461"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8812"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Cost Efficient</a:t>
            </a:r>
          </a:p>
        </p:txBody>
      </p:sp>
      <p:cxnSp>
        <p:nvCxnSpPr>
          <p:cNvPr id="18" name="Straight Connector 17"/>
          <p:cNvCxnSpPr/>
          <p:nvPr/>
        </p:nvCxnSpPr>
        <p:spPr>
          <a:xfrm>
            <a:off x="6824214"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307EF-B17A-4C91-BBEA-F37EF5568950}"/>
              </a:ext>
            </a:extLst>
          </p:cNvPr>
          <p:cNvGrpSpPr/>
          <p:nvPr/>
        </p:nvGrpSpPr>
        <p:grpSpPr>
          <a:xfrm>
            <a:off x="1242773" y="2063652"/>
            <a:ext cx="534336" cy="534332"/>
            <a:chOff x="1030625" y="1779662"/>
            <a:chExt cx="958632" cy="958630"/>
          </a:xfrm>
        </p:grpSpPr>
        <p:sp>
          <p:nvSpPr>
            <p:cNvPr id="7" name="Rectangle 6"/>
            <p:cNvSpPr/>
            <p:nvPr/>
          </p:nvSpPr>
          <p:spPr>
            <a:xfrm>
              <a:off x="1030625"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close up of a logo&#10;&#10;Description generated with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005" y="2014793"/>
              <a:ext cx="653872" cy="488369"/>
            </a:xfrm>
            <a:prstGeom prst="rect">
              <a:avLst/>
            </a:prstGeom>
          </p:spPr>
        </p:pic>
      </p:grpSp>
      <p:grpSp>
        <p:nvGrpSpPr>
          <p:cNvPr id="39" name="Group 38">
            <a:extLst>
              <a:ext uri="{FF2B5EF4-FFF2-40B4-BE49-F238E27FC236}">
                <a16:creationId xmlns:a16="http://schemas.microsoft.com/office/drawing/2014/main" id="{1258D4C9-BD1C-4FC0-9F02-EB69634EEE0C}"/>
              </a:ext>
            </a:extLst>
          </p:cNvPr>
          <p:cNvGrpSpPr/>
          <p:nvPr/>
        </p:nvGrpSpPr>
        <p:grpSpPr>
          <a:xfrm>
            <a:off x="3278526" y="2063652"/>
            <a:ext cx="534336" cy="534332"/>
            <a:chOff x="3066378" y="1779662"/>
            <a:chExt cx="958632" cy="958630"/>
          </a:xfrm>
        </p:grpSpPr>
        <p:sp>
          <p:nvSpPr>
            <p:cNvPr id="10" name="Rectangle 9"/>
            <p:cNvSpPr/>
            <p:nvPr/>
          </p:nvSpPr>
          <p:spPr>
            <a:xfrm>
              <a:off x="3066378"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vector graphics&#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277" y="1989289"/>
              <a:ext cx="658835" cy="507572"/>
            </a:xfrm>
            <a:prstGeom prst="rect">
              <a:avLst/>
            </a:prstGeom>
          </p:spPr>
        </p:pic>
      </p:grpSp>
      <p:grpSp>
        <p:nvGrpSpPr>
          <p:cNvPr id="40" name="Group 39">
            <a:extLst>
              <a:ext uri="{FF2B5EF4-FFF2-40B4-BE49-F238E27FC236}">
                <a16:creationId xmlns:a16="http://schemas.microsoft.com/office/drawing/2014/main" id="{088ADC1B-0B54-4D29-8FDE-403540D5036D}"/>
              </a:ext>
            </a:extLst>
          </p:cNvPr>
          <p:cNvGrpSpPr/>
          <p:nvPr/>
        </p:nvGrpSpPr>
        <p:grpSpPr>
          <a:xfrm>
            <a:off x="5314279" y="2063652"/>
            <a:ext cx="534336" cy="534332"/>
            <a:chOff x="5102131" y="1779662"/>
            <a:chExt cx="958632" cy="958630"/>
          </a:xfrm>
        </p:grpSpPr>
        <p:sp>
          <p:nvSpPr>
            <p:cNvPr id="13" name="Rectangle 12"/>
            <p:cNvSpPr/>
            <p:nvPr/>
          </p:nvSpPr>
          <p:spPr>
            <a:xfrm>
              <a:off x="5102131"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1611" y="2069267"/>
              <a:ext cx="655575" cy="363518"/>
            </a:xfrm>
            <a:prstGeom prst="rect">
              <a:avLst/>
            </a:prstGeom>
          </p:spPr>
        </p:pic>
      </p:grpSp>
      <p:grpSp>
        <p:nvGrpSpPr>
          <p:cNvPr id="41" name="Group 40">
            <a:extLst>
              <a:ext uri="{FF2B5EF4-FFF2-40B4-BE49-F238E27FC236}">
                <a16:creationId xmlns:a16="http://schemas.microsoft.com/office/drawing/2014/main" id="{A328B9BA-8D68-4928-A8FF-377BE679B17F}"/>
              </a:ext>
            </a:extLst>
          </p:cNvPr>
          <p:cNvGrpSpPr/>
          <p:nvPr/>
        </p:nvGrpSpPr>
        <p:grpSpPr>
          <a:xfrm>
            <a:off x="7350032" y="2063652"/>
            <a:ext cx="534336" cy="534332"/>
            <a:chOff x="7137884" y="1779662"/>
            <a:chExt cx="958632" cy="958630"/>
          </a:xfrm>
        </p:grpSpPr>
        <p:sp>
          <p:nvSpPr>
            <p:cNvPr id="16" name="Rectangle 15"/>
            <p:cNvSpPr/>
            <p:nvPr/>
          </p:nvSpPr>
          <p:spPr>
            <a:xfrm>
              <a:off x="7137884"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20" y="2016641"/>
              <a:ext cx="546160" cy="484672"/>
            </a:xfrm>
            <a:prstGeom prst="rect">
              <a:avLst/>
            </a:prstGeom>
          </p:spPr>
        </p:pic>
      </p:grpSp>
      <p:sp>
        <p:nvSpPr>
          <p:cNvPr id="20" name="TextBox 19"/>
          <p:cNvSpPr txBox="1"/>
          <p:nvPr/>
        </p:nvSpPr>
        <p:spPr>
          <a:xfrm>
            <a:off x="666151"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Experience</a:t>
            </a:r>
          </a:p>
        </p:txBody>
      </p:sp>
      <p:cxnSp>
        <p:nvCxnSpPr>
          <p:cNvPr id="21" name="Straight Connector 20"/>
          <p:cNvCxnSpPr/>
          <p:nvPr/>
        </p:nvCxnSpPr>
        <p:spPr>
          <a:xfrm>
            <a:off x="691553"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1904"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Flexibility</a:t>
            </a:r>
          </a:p>
        </p:txBody>
      </p:sp>
      <p:cxnSp>
        <p:nvCxnSpPr>
          <p:cNvPr id="24" name="Straight Connector 23"/>
          <p:cNvCxnSpPr/>
          <p:nvPr/>
        </p:nvCxnSpPr>
        <p:spPr>
          <a:xfrm>
            <a:off x="2727306"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37657"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Innovation</a:t>
            </a:r>
          </a:p>
        </p:txBody>
      </p:sp>
      <p:cxnSp>
        <p:nvCxnSpPr>
          <p:cNvPr id="27" name="Straight Connector 26"/>
          <p:cNvCxnSpPr/>
          <p:nvPr/>
        </p:nvCxnSpPr>
        <p:spPr>
          <a:xfrm>
            <a:off x="4763059"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73410"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Global Offices</a:t>
            </a:r>
          </a:p>
        </p:txBody>
      </p:sp>
      <p:cxnSp>
        <p:nvCxnSpPr>
          <p:cNvPr id="30" name="Straight Connector 29"/>
          <p:cNvCxnSpPr/>
          <p:nvPr/>
        </p:nvCxnSpPr>
        <p:spPr>
          <a:xfrm>
            <a:off x="6798812"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74CEE05-664E-435B-9B6B-DFF38FB69652}"/>
              </a:ext>
            </a:extLst>
          </p:cNvPr>
          <p:cNvGrpSpPr/>
          <p:nvPr/>
        </p:nvGrpSpPr>
        <p:grpSpPr>
          <a:xfrm>
            <a:off x="1217371" y="3625469"/>
            <a:ext cx="534336" cy="534332"/>
            <a:chOff x="1005223" y="3413320"/>
            <a:chExt cx="958632" cy="958630"/>
          </a:xfrm>
        </p:grpSpPr>
        <p:sp>
          <p:nvSpPr>
            <p:cNvPr id="19" name="Rectangle 18"/>
            <p:cNvSpPr/>
            <p:nvPr/>
          </p:nvSpPr>
          <p:spPr>
            <a:xfrm>
              <a:off x="1005223"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4263" y="3639476"/>
              <a:ext cx="520553" cy="506319"/>
            </a:xfrm>
            <a:prstGeom prst="rect">
              <a:avLst/>
            </a:prstGeom>
          </p:spPr>
        </p:pic>
      </p:grpSp>
      <p:grpSp>
        <p:nvGrpSpPr>
          <p:cNvPr id="43" name="Group 42">
            <a:extLst>
              <a:ext uri="{FF2B5EF4-FFF2-40B4-BE49-F238E27FC236}">
                <a16:creationId xmlns:a16="http://schemas.microsoft.com/office/drawing/2014/main" id="{AC9C1885-5EC8-4818-832B-2B84D3DD7964}"/>
              </a:ext>
            </a:extLst>
          </p:cNvPr>
          <p:cNvGrpSpPr/>
          <p:nvPr/>
        </p:nvGrpSpPr>
        <p:grpSpPr>
          <a:xfrm>
            <a:off x="3253124" y="3625469"/>
            <a:ext cx="534336" cy="534332"/>
            <a:chOff x="3040976" y="3413320"/>
            <a:chExt cx="958632" cy="958630"/>
          </a:xfrm>
        </p:grpSpPr>
        <p:sp>
          <p:nvSpPr>
            <p:cNvPr id="22" name="Rectangle 21"/>
            <p:cNvSpPr/>
            <p:nvPr/>
          </p:nvSpPr>
          <p:spPr>
            <a:xfrm>
              <a:off x="3040976"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2971" y="3615314"/>
              <a:ext cx="554643" cy="554643"/>
            </a:xfrm>
            <a:prstGeom prst="rect">
              <a:avLst/>
            </a:prstGeom>
          </p:spPr>
        </p:pic>
      </p:grpSp>
      <p:grpSp>
        <p:nvGrpSpPr>
          <p:cNvPr id="44" name="Group 43">
            <a:extLst>
              <a:ext uri="{FF2B5EF4-FFF2-40B4-BE49-F238E27FC236}">
                <a16:creationId xmlns:a16="http://schemas.microsoft.com/office/drawing/2014/main" id="{EB0B83E5-52F0-41B7-8F85-3B1A8AE1D2CF}"/>
              </a:ext>
            </a:extLst>
          </p:cNvPr>
          <p:cNvGrpSpPr/>
          <p:nvPr/>
        </p:nvGrpSpPr>
        <p:grpSpPr>
          <a:xfrm>
            <a:off x="5288877" y="3625469"/>
            <a:ext cx="534336" cy="534332"/>
            <a:chOff x="5076729" y="3413320"/>
            <a:chExt cx="958632" cy="958630"/>
          </a:xfrm>
        </p:grpSpPr>
        <p:sp>
          <p:nvSpPr>
            <p:cNvPr id="25" name="Rectangle 24"/>
            <p:cNvSpPr/>
            <p:nvPr/>
          </p:nvSpPr>
          <p:spPr>
            <a:xfrm>
              <a:off x="5076729"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586" y="3591176"/>
              <a:ext cx="602918" cy="602918"/>
            </a:xfrm>
            <a:prstGeom prst="rect">
              <a:avLst/>
            </a:prstGeom>
          </p:spPr>
        </p:pic>
      </p:grpSp>
      <p:grpSp>
        <p:nvGrpSpPr>
          <p:cNvPr id="45" name="Group 44">
            <a:extLst>
              <a:ext uri="{FF2B5EF4-FFF2-40B4-BE49-F238E27FC236}">
                <a16:creationId xmlns:a16="http://schemas.microsoft.com/office/drawing/2014/main" id="{2D3912E5-49A0-472A-AD17-B967FE3ADFEA}"/>
              </a:ext>
            </a:extLst>
          </p:cNvPr>
          <p:cNvGrpSpPr/>
          <p:nvPr/>
        </p:nvGrpSpPr>
        <p:grpSpPr>
          <a:xfrm>
            <a:off x="7324630" y="3625469"/>
            <a:ext cx="534336" cy="534332"/>
            <a:chOff x="7112482" y="3413320"/>
            <a:chExt cx="958632" cy="958630"/>
          </a:xfrm>
        </p:grpSpPr>
        <p:sp>
          <p:nvSpPr>
            <p:cNvPr id="28" name="Rectangle 27"/>
            <p:cNvSpPr/>
            <p:nvPr/>
          </p:nvSpPr>
          <p:spPr>
            <a:xfrm>
              <a:off x="7112482"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3830" y="3574667"/>
              <a:ext cx="635937" cy="635937"/>
            </a:xfrm>
            <a:prstGeom prst="rect">
              <a:avLst/>
            </a:prstGeom>
          </p:spPr>
        </p:pic>
      </p:grpSp>
      <p:sp>
        <p:nvSpPr>
          <p:cNvPr id="5" name="TextBox 4">
            <a:extLst>
              <a:ext uri="{FF2B5EF4-FFF2-40B4-BE49-F238E27FC236}">
                <a16:creationId xmlns:a16="http://schemas.microsoft.com/office/drawing/2014/main" id="{45DDCAD5-CADC-4CEA-A7CA-AA809C75DA9D}"/>
              </a:ext>
            </a:extLst>
          </p:cNvPr>
          <p:cNvSpPr txBox="1"/>
          <p:nvPr/>
        </p:nvSpPr>
        <p:spPr>
          <a:xfrm>
            <a:off x="666151" y="843558"/>
            <a:ext cx="7848000" cy="646331"/>
          </a:xfrm>
          <a:prstGeom prst="rect">
            <a:avLst/>
          </a:prstGeom>
          <a:noFill/>
        </p:spPr>
        <p:txBody>
          <a:bodyPr wrap="square" rtlCol="0">
            <a:spAutoFit/>
          </a:bodyPr>
          <a:lstStyle/>
          <a:p>
            <a:pPr marL="250825" indent="-250825">
              <a:buClr>
                <a:srgbClr val="0C5DAC"/>
              </a:buClr>
              <a:buFont typeface="Arial" panose="020B0604020202020204" pitchFamily="34" charset="0"/>
              <a:buChar char="•"/>
            </a:pPr>
            <a:r>
              <a:rPr lang="en-US" sz="1200" b="1" dirty="0">
                <a:solidFill>
                  <a:srgbClr val="0757B3"/>
                </a:solidFill>
              </a:rPr>
              <a:t>12+ years </a:t>
            </a:r>
            <a:r>
              <a:rPr lang="en-US" sz="1200" dirty="0"/>
              <a:t>of rich experience handling vivid industries, distinguish complexities . </a:t>
            </a:r>
          </a:p>
          <a:p>
            <a:pPr marL="250825" indent="-250825">
              <a:buClr>
                <a:srgbClr val="0C5DAC"/>
              </a:buClr>
              <a:buFont typeface="Arial" panose="020B0604020202020204" pitchFamily="34" charset="0"/>
              <a:buChar char="•"/>
            </a:pPr>
            <a:r>
              <a:rPr lang="en-US" sz="1200" dirty="0"/>
              <a:t>A </a:t>
            </a:r>
            <a:r>
              <a:rPr lang="en-US" sz="1200" b="1" dirty="0">
                <a:solidFill>
                  <a:srgbClr val="0757B3"/>
                </a:solidFill>
              </a:rPr>
              <a:t>complete technology solutions </a:t>
            </a:r>
            <a:r>
              <a:rPr lang="en-US" sz="1200" dirty="0"/>
              <a:t>partner covering a comprehensive range of enterprise and IT solutions.</a:t>
            </a:r>
          </a:p>
          <a:p>
            <a:pPr marL="250825" indent="-250825">
              <a:buClr>
                <a:srgbClr val="0C5DAC"/>
              </a:buClr>
              <a:buFont typeface="Arial" panose="020B0604020202020204" pitchFamily="34" charset="0"/>
              <a:buChar char="•"/>
            </a:pPr>
            <a:r>
              <a:rPr lang="en-US" sz="1200" dirty="0"/>
              <a:t>Having a manufacturing unit of our own, provides us with the essential </a:t>
            </a:r>
            <a:r>
              <a:rPr lang="en-US" sz="1200" b="1" dirty="0">
                <a:solidFill>
                  <a:srgbClr val="0757B3"/>
                </a:solidFill>
              </a:rPr>
              <a:t>know-how </a:t>
            </a:r>
            <a:r>
              <a:rPr lang="en-US" sz="1200" dirty="0"/>
              <a:t>to guide businesses better.</a:t>
            </a:r>
            <a:endParaRPr lang="en-IN" sz="1200" dirty="0"/>
          </a:p>
        </p:txBody>
      </p:sp>
    </p:spTree>
    <p:extLst>
      <p:ext uri="{BB962C8B-B14F-4D97-AF65-F5344CB8AC3E}">
        <p14:creationId xmlns:p14="http://schemas.microsoft.com/office/powerpoint/2010/main" val="2477615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man, indoor&#10;&#10;Description generated with very high confidence">
            <a:extLst>
              <a:ext uri="{FF2B5EF4-FFF2-40B4-BE49-F238E27FC236}">
                <a16:creationId xmlns:a16="http://schemas.microsoft.com/office/drawing/2014/main" id="{3EB3D2FF-04CA-441E-A680-609033995956}"/>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9881" b="9881"/>
          <a:stretch>
            <a:fillRect/>
          </a:stretch>
        </p:blipFill>
        <p:spPr>
          <a:xfrm>
            <a:off x="0" y="0"/>
            <a:ext cx="9144000" cy="5065200"/>
          </a:xfrm>
        </p:spPr>
      </p:pic>
      <p:sp>
        <p:nvSpPr>
          <p:cNvPr id="23" name="Rectangle 22">
            <a:extLst>
              <a:ext uri="{FF2B5EF4-FFF2-40B4-BE49-F238E27FC236}">
                <a16:creationId xmlns:a16="http://schemas.microsoft.com/office/drawing/2014/main" id="{49489718-ECA4-4750-A804-9F70EBE36495}"/>
              </a:ext>
            </a:extLst>
          </p:cNvPr>
          <p:cNvSpPr/>
          <p:nvPr/>
        </p:nvSpPr>
        <p:spPr>
          <a:xfrm>
            <a:off x="2442754" y="1321345"/>
            <a:ext cx="4258492" cy="1637211"/>
          </a:xfrm>
          <a:prstGeom prst="rect">
            <a:avLst/>
          </a:prstGeom>
          <a:solidFill>
            <a:srgbClr val="92A70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rebuchet MS" panose="020B0603020202020204" pitchFamily="34" charset="0"/>
            </a:endParaRPr>
          </a:p>
        </p:txBody>
      </p:sp>
      <p:sp>
        <p:nvSpPr>
          <p:cNvPr id="14" name="TextBox 13"/>
          <p:cNvSpPr txBox="1"/>
          <p:nvPr/>
        </p:nvSpPr>
        <p:spPr>
          <a:xfrm>
            <a:off x="2073648" y="267151"/>
            <a:ext cx="4996705" cy="492443"/>
          </a:xfrm>
          <a:prstGeom prst="rect">
            <a:avLst/>
          </a:prstGeom>
          <a:noFill/>
        </p:spPr>
        <p:txBody>
          <a:bodyPr wrap="square" lIns="0" tIns="0" rIns="0" bIns="0" rtlCol="0">
            <a:spAutoFit/>
          </a:bodyPr>
          <a:lstStyle/>
          <a:p>
            <a:pPr algn="ctr"/>
            <a:r>
              <a:rPr lang="en-US" sz="3200" b="1" cap="all" dirty="0">
                <a:solidFill>
                  <a:srgbClr val="F6F8FA"/>
                </a:solidFill>
                <a:latin typeface="Trebuchet MS" panose="020B0603020202020204" pitchFamily="34" charset="0"/>
              </a:rPr>
              <a:t>Thank you</a:t>
            </a:r>
          </a:p>
        </p:txBody>
      </p:sp>
      <p:grpSp>
        <p:nvGrpSpPr>
          <p:cNvPr id="272" name="Group 271">
            <a:extLst>
              <a:ext uri="{FF2B5EF4-FFF2-40B4-BE49-F238E27FC236}">
                <a16:creationId xmlns:a16="http://schemas.microsoft.com/office/drawing/2014/main" id="{ADBD574A-7910-4B79-B3D8-7CE99FD8472C}"/>
              </a:ext>
            </a:extLst>
          </p:cNvPr>
          <p:cNvGrpSpPr/>
          <p:nvPr/>
        </p:nvGrpSpPr>
        <p:grpSpPr>
          <a:xfrm>
            <a:off x="3287137" y="2060490"/>
            <a:ext cx="150813" cy="150813"/>
            <a:chOff x="685909" y="4075113"/>
            <a:chExt cx="150813" cy="150813"/>
          </a:xfrm>
        </p:grpSpPr>
        <p:sp>
          <p:nvSpPr>
            <p:cNvPr id="273" name="Oval 1125">
              <a:extLst>
                <a:ext uri="{FF2B5EF4-FFF2-40B4-BE49-F238E27FC236}">
                  <a16:creationId xmlns:a16="http://schemas.microsoft.com/office/drawing/2014/main" id="{A920CC20-2F4F-4CDE-BD8D-975299DAAFED}"/>
                </a:ext>
              </a:extLst>
            </p:cNvPr>
            <p:cNvSpPr>
              <a:spLocks noChangeArrowheads="1"/>
            </p:cNvSpPr>
            <p:nvPr/>
          </p:nvSpPr>
          <p:spPr bwMode="auto">
            <a:xfrm>
              <a:off x="685909" y="4075113"/>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4" name="Freeform 1126">
              <a:extLst>
                <a:ext uri="{FF2B5EF4-FFF2-40B4-BE49-F238E27FC236}">
                  <a16:creationId xmlns:a16="http://schemas.microsoft.com/office/drawing/2014/main" id="{7C1EDD7D-95F8-4367-B94B-3775D46DAE71}"/>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grpSp>
        <p:nvGrpSpPr>
          <p:cNvPr id="275" name="Group 274">
            <a:extLst>
              <a:ext uri="{FF2B5EF4-FFF2-40B4-BE49-F238E27FC236}">
                <a16:creationId xmlns:a16="http://schemas.microsoft.com/office/drawing/2014/main" id="{8BEE473F-6017-448E-B9DB-2FF973E964A6}"/>
              </a:ext>
            </a:extLst>
          </p:cNvPr>
          <p:cNvGrpSpPr/>
          <p:nvPr/>
        </p:nvGrpSpPr>
        <p:grpSpPr>
          <a:xfrm>
            <a:off x="3287137" y="2318686"/>
            <a:ext cx="150813" cy="150813"/>
            <a:chOff x="685909" y="4273550"/>
            <a:chExt cx="150813" cy="150813"/>
          </a:xfrm>
        </p:grpSpPr>
        <p:sp>
          <p:nvSpPr>
            <p:cNvPr id="276" name="Oval 1127">
              <a:extLst>
                <a:ext uri="{FF2B5EF4-FFF2-40B4-BE49-F238E27FC236}">
                  <a16:creationId xmlns:a16="http://schemas.microsoft.com/office/drawing/2014/main" id="{F5EA710B-CB1C-475F-A635-CF8F6FDD3310}"/>
                </a:ext>
              </a:extLst>
            </p:cNvPr>
            <p:cNvSpPr>
              <a:spLocks noChangeArrowheads="1"/>
            </p:cNvSpPr>
            <p:nvPr/>
          </p:nvSpPr>
          <p:spPr bwMode="auto">
            <a:xfrm>
              <a:off x="685909" y="4273550"/>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7" name="Freeform 1130">
              <a:extLst>
                <a:ext uri="{FF2B5EF4-FFF2-40B4-BE49-F238E27FC236}">
                  <a16:creationId xmlns:a16="http://schemas.microsoft.com/office/drawing/2014/main" id="{C6C6334A-283F-431B-8DB9-F4C2C9447FC6}"/>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sp>
        <p:nvSpPr>
          <p:cNvPr id="281" name="TextBox 280">
            <a:extLst>
              <a:ext uri="{FF2B5EF4-FFF2-40B4-BE49-F238E27FC236}">
                <a16:creationId xmlns:a16="http://schemas.microsoft.com/office/drawing/2014/main" id="{CE548805-673B-4B55-88C7-C58548EC897C}"/>
              </a:ext>
            </a:extLst>
          </p:cNvPr>
          <p:cNvSpPr txBox="1"/>
          <p:nvPr/>
        </p:nvSpPr>
        <p:spPr>
          <a:xfrm>
            <a:off x="3528120" y="2008618"/>
            <a:ext cx="2815386" cy="261610"/>
          </a:xfrm>
          <a:prstGeom prst="rect">
            <a:avLst/>
          </a:prstGeom>
          <a:noFill/>
        </p:spPr>
        <p:txBody>
          <a:bodyPr wrap="square" lIns="0" tIns="0" rIns="0" bIns="0" rtlCol="0">
            <a:spAutoFit/>
          </a:bodyPr>
          <a:lstStyle/>
          <a:p>
            <a:r>
              <a:rPr lang="en-US" sz="900" b="1" dirty="0">
                <a:solidFill>
                  <a:srgbClr val="F6F8FA"/>
                </a:solidFill>
                <a:latin typeface="Trebuchet MS" panose="020B0603020202020204" pitchFamily="34" charset="0"/>
              </a:rPr>
              <a:t>Corporate Office</a:t>
            </a:r>
            <a:br>
              <a:rPr lang="en-US" sz="800" dirty="0">
                <a:solidFill>
                  <a:srgbClr val="F6F8FA"/>
                </a:solidFill>
                <a:latin typeface="Trebuchet MS" panose="020B0603020202020204" pitchFamily="34" charset="0"/>
              </a:rPr>
            </a:br>
            <a:r>
              <a:rPr lang="en-US" sz="800" dirty="0">
                <a:solidFill>
                  <a:srgbClr val="F6F8FA"/>
                </a:solidFill>
                <a:latin typeface="Trebuchet MS" panose="020B0603020202020204" pitchFamily="34" charset="0"/>
              </a:rPr>
              <a:t>70, KLJ Complex, Moti Nagar, New Delhi – 110015, India</a:t>
            </a:r>
            <a:endParaRPr lang="en-US" sz="800" dirty="0">
              <a:solidFill>
                <a:srgbClr val="F6F8FA"/>
              </a:solidFill>
              <a:latin typeface="Trebuchet MS" panose="020B0603020202020204" pitchFamily="34" charset="0"/>
              <a:ea typeface="Roboto" panose="02000000000000000000" pitchFamily="2" charset="0"/>
            </a:endParaRPr>
          </a:p>
        </p:txBody>
      </p:sp>
      <p:sp>
        <p:nvSpPr>
          <p:cNvPr id="282" name="TextBox 281">
            <a:extLst>
              <a:ext uri="{FF2B5EF4-FFF2-40B4-BE49-F238E27FC236}">
                <a16:creationId xmlns:a16="http://schemas.microsoft.com/office/drawing/2014/main" id="{76584A46-9E05-483D-A05F-718377637D61}"/>
              </a:ext>
            </a:extLst>
          </p:cNvPr>
          <p:cNvSpPr txBox="1"/>
          <p:nvPr/>
        </p:nvSpPr>
        <p:spPr>
          <a:xfrm>
            <a:off x="3528120" y="23309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+91 11 45068300</a:t>
            </a:r>
          </a:p>
        </p:txBody>
      </p:sp>
      <p:sp>
        <p:nvSpPr>
          <p:cNvPr id="283" name="TextBox 282">
            <a:extLst>
              <a:ext uri="{FF2B5EF4-FFF2-40B4-BE49-F238E27FC236}">
                <a16:creationId xmlns:a16="http://schemas.microsoft.com/office/drawing/2014/main" id="{000AE15F-94E7-4117-B912-942A42CD9CDA}"/>
              </a:ext>
            </a:extLst>
          </p:cNvPr>
          <p:cNvSpPr txBox="1"/>
          <p:nvPr/>
        </p:nvSpPr>
        <p:spPr>
          <a:xfrm>
            <a:off x="3528120" y="25341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contact@merinoindia.com</a:t>
            </a:r>
          </a:p>
        </p:txBody>
      </p:sp>
      <p:sp>
        <p:nvSpPr>
          <p:cNvPr id="284" name="TextBox 283">
            <a:extLst>
              <a:ext uri="{FF2B5EF4-FFF2-40B4-BE49-F238E27FC236}">
                <a16:creationId xmlns:a16="http://schemas.microsoft.com/office/drawing/2014/main" id="{2520995E-F88D-4B64-BE82-381EC791A293}"/>
              </a:ext>
            </a:extLst>
          </p:cNvPr>
          <p:cNvSpPr txBox="1"/>
          <p:nvPr/>
        </p:nvSpPr>
        <p:spPr>
          <a:xfrm>
            <a:off x="3270945" y="1560801"/>
            <a:ext cx="1903728" cy="184666"/>
          </a:xfrm>
          <a:prstGeom prst="rect">
            <a:avLst/>
          </a:prstGeom>
          <a:noFill/>
        </p:spPr>
        <p:txBody>
          <a:bodyPr wrap="square" lIns="0" tIns="0" rIns="0" bIns="0" rtlCol="0">
            <a:spAutoFit/>
          </a:bodyPr>
          <a:lstStyle/>
          <a:p>
            <a:r>
              <a:rPr lang="en-US" sz="1200" b="1" dirty="0">
                <a:solidFill>
                  <a:srgbClr val="F6F8FA"/>
                </a:solidFill>
                <a:latin typeface="Trebuchet MS" panose="020B0603020202020204" pitchFamily="34" charset="0"/>
                <a:ea typeface="Roboto" panose="02000000000000000000" pitchFamily="2" charset="0"/>
              </a:rPr>
              <a:t>Contact us:</a:t>
            </a:r>
          </a:p>
        </p:txBody>
      </p:sp>
      <p:sp>
        <p:nvSpPr>
          <p:cNvPr id="285" name="TextBox 284">
            <a:extLst>
              <a:ext uri="{FF2B5EF4-FFF2-40B4-BE49-F238E27FC236}">
                <a16:creationId xmlns:a16="http://schemas.microsoft.com/office/drawing/2014/main" id="{CFB1C128-ECAE-4A32-8CDE-F797D6F6CA2E}"/>
              </a:ext>
            </a:extLst>
          </p:cNvPr>
          <p:cNvSpPr txBox="1"/>
          <p:nvPr/>
        </p:nvSpPr>
        <p:spPr>
          <a:xfrm>
            <a:off x="3270944" y="1784913"/>
            <a:ext cx="2844173" cy="161583"/>
          </a:xfrm>
          <a:prstGeom prst="rect">
            <a:avLst/>
          </a:prstGeom>
          <a:noFill/>
        </p:spPr>
        <p:txBody>
          <a:bodyPr wrap="square" lIns="0" tIns="0" rIns="0" bIns="0" rtlCol="0">
            <a:spAutoFit/>
          </a:bodyPr>
          <a:lstStyle/>
          <a:p>
            <a:r>
              <a:rPr lang="en-US" sz="1050" b="1" dirty="0">
                <a:solidFill>
                  <a:srgbClr val="F6F8FA"/>
                </a:solidFill>
                <a:latin typeface="Trebuchet MS" panose="020B0603020202020204" pitchFamily="34" charset="0"/>
                <a:ea typeface="Roboto" panose="02000000000000000000" pitchFamily="2" charset="0"/>
              </a:rPr>
              <a:t>Merino Services Limited</a:t>
            </a:r>
          </a:p>
        </p:txBody>
      </p:sp>
      <p:grpSp>
        <p:nvGrpSpPr>
          <p:cNvPr id="3" name="Group 2"/>
          <p:cNvGrpSpPr/>
          <p:nvPr/>
        </p:nvGrpSpPr>
        <p:grpSpPr>
          <a:xfrm>
            <a:off x="3213747" y="2459694"/>
            <a:ext cx="288862" cy="253916"/>
            <a:chOff x="3213747" y="2459694"/>
            <a:chExt cx="288862" cy="253916"/>
          </a:xfrm>
        </p:grpSpPr>
        <p:sp>
          <p:nvSpPr>
            <p:cNvPr id="279" name="Oval 1128">
              <a:extLst>
                <a:ext uri="{FF2B5EF4-FFF2-40B4-BE49-F238E27FC236}">
                  <a16:creationId xmlns:a16="http://schemas.microsoft.com/office/drawing/2014/main" id="{FC10AA9E-AC60-406A-A425-F579D71B0456}"/>
                </a:ext>
              </a:extLst>
            </p:cNvPr>
            <p:cNvSpPr>
              <a:spLocks noChangeArrowheads="1"/>
            </p:cNvSpPr>
            <p:nvPr/>
          </p:nvSpPr>
          <p:spPr bwMode="auto">
            <a:xfrm>
              <a:off x="3287137" y="2520299"/>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 name="Rectangle 1">
              <a:extLst>
                <a:ext uri="{FF2B5EF4-FFF2-40B4-BE49-F238E27FC236}">
                  <a16:creationId xmlns:a16="http://schemas.microsoft.com/office/drawing/2014/main" id="{190841C9-B0C8-49B3-9707-FBC0ABD78329}"/>
                </a:ext>
              </a:extLst>
            </p:cNvPr>
            <p:cNvSpPr/>
            <p:nvPr/>
          </p:nvSpPr>
          <p:spPr>
            <a:xfrm>
              <a:off x="3213747" y="2459694"/>
              <a:ext cx="288862" cy="253916"/>
            </a:xfrm>
            <a:prstGeom prst="rect">
              <a:avLst/>
            </a:prstGeom>
          </p:spPr>
          <p:txBody>
            <a:bodyPr wrap="none">
              <a:spAutoFit/>
            </a:bodyPr>
            <a:lstStyle/>
            <a:p>
              <a:r>
                <a:rPr lang="en-US" sz="1000" dirty="0">
                  <a:solidFill>
                    <a:srgbClr val="F6F8FA"/>
                  </a:solidFill>
                  <a:latin typeface="Trebuchet MS" panose="020B0603020202020204" pitchFamily="34" charset="0"/>
                  <a:ea typeface="Roboto" panose="02000000000000000000" pitchFamily="2" charset="0"/>
                </a:rPr>
                <a:t>@</a:t>
              </a:r>
              <a:endParaRPr lang="en-US" sz="1000" dirty="0">
                <a:latin typeface="Trebuchet MS" panose="020B0603020202020204" pitchFamily="34" charset="0"/>
              </a:endParaRPr>
            </a:p>
          </p:txBody>
        </p:sp>
      </p:grpSp>
      <p:sp>
        <p:nvSpPr>
          <p:cNvPr id="20" name="Rectangle 19"/>
          <p:cNvSpPr/>
          <p:nvPr/>
        </p:nvSpPr>
        <p:spPr>
          <a:xfrm>
            <a:off x="891923" y="4173788"/>
            <a:ext cx="7360154" cy="307777"/>
          </a:xfrm>
          <a:prstGeom prst="rect">
            <a:avLst/>
          </a:prstGeom>
        </p:spPr>
        <p:txBody>
          <a:bodyPr wrap="square">
            <a:spAutoFit/>
          </a:bodyPr>
          <a:lstStyle/>
          <a:p>
            <a:pPr algn="ctr" fontAlgn="base">
              <a:spcBef>
                <a:spcPct val="0"/>
              </a:spcBef>
              <a:spcAft>
                <a:spcPts val="1000"/>
              </a:spcAft>
            </a:pPr>
            <a:r>
              <a:rPr lang="it-IT" sz="1400" b="1" dirty="0">
                <a:solidFill>
                  <a:srgbClr val="F6F8FA"/>
                </a:solidFill>
                <a:latin typeface="Trebuchet MS" panose="020B0603020202020204" pitchFamily="34" charset="0"/>
                <a:cs typeface="Arial" pitchFamily="34" charset="0"/>
              </a:rPr>
              <a:t>INDIA        USA        EUROPE        UAE        SINGAPORE        MALAYSIA        INDONESIA</a:t>
            </a:r>
            <a:endParaRPr lang="en-US" sz="1400" dirty="0">
              <a:solidFill>
                <a:srgbClr val="F6F8FA"/>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30877940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fade">
                                      <p:cBhvr>
                                        <p:cTn id="20" dur="500"/>
                                        <p:tgtEl>
                                          <p:spTgt spid="28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500"/>
                                        <p:tgtEl>
                                          <p:spTgt spid="27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500"/>
                                        <p:tgtEl>
                                          <p:spTgt spid="27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81" grpId="0"/>
      <p:bldP spid="282" grpId="0"/>
      <p:bldP spid="283" grpId="0"/>
      <p:bldP spid="284" grpId="0"/>
      <p:bldP spid="28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a:extLst>
              <a:ext uri="{FF2B5EF4-FFF2-40B4-BE49-F238E27FC236}">
                <a16:creationId xmlns:a16="http://schemas.microsoft.com/office/drawing/2014/main" id="{20DFC328-0BB0-4DF6-9799-6D71A19E7974}"/>
              </a:ext>
            </a:extLst>
          </p:cNvPr>
          <p:cNvPicPr>
            <a:picLocks noChangeAspect="1"/>
          </p:cNvPicPr>
          <p:nvPr/>
        </p:nvPicPr>
        <p:blipFill>
          <a:blip r:embed="rId2"/>
          <a:stretch>
            <a:fillRect/>
          </a:stretch>
        </p:blipFill>
        <p:spPr>
          <a:xfrm>
            <a:off x="1619672" y="1640010"/>
            <a:ext cx="7486537" cy="3420152"/>
          </a:xfrm>
          <a:prstGeom prst="rect">
            <a:avLst/>
          </a:prstGeom>
        </p:spPr>
      </p:pic>
      <p:grpSp>
        <p:nvGrpSpPr>
          <p:cNvPr id="525" name="Group 524">
            <a:extLst>
              <a:ext uri="{FF2B5EF4-FFF2-40B4-BE49-F238E27FC236}">
                <a16:creationId xmlns:a16="http://schemas.microsoft.com/office/drawing/2014/main" id="{E88ED791-5E04-4F03-A979-0088837B514B}"/>
              </a:ext>
            </a:extLst>
          </p:cNvPr>
          <p:cNvGrpSpPr/>
          <p:nvPr/>
        </p:nvGrpSpPr>
        <p:grpSpPr>
          <a:xfrm>
            <a:off x="2246764" y="2826370"/>
            <a:ext cx="1173108" cy="397894"/>
            <a:chOff x="3419872" y="331609"/>
            <a:chExt cx="2106119" cy="397894"/>
          </a:xfrm>
        </p:grpSpPr>
        <p:sp>
          <p:nvSpPr>
            <p:cNvPr id="526" name="Rectangle 525">
              <a:extLst>
                <a:ext uri="{FF2B5EF4-FFF2-40B4-BE49-F238E27FC236}">
                  <a16:creationId xmlns:a16="http://schemas.microsoft.com/office/drawing/2014/main" id="{3FFB3E36-099C-4797-97D4-A28D7DE489E4}"/>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Rectangle 526">
              <a:extLst>
                <a:ext uri="{FF2B5EF4-FFF2-40B4-BE49-F238E27FC236}">
                  <a16:creationId xmlns:a16="http://schemas.microsoft.com/office/drawing/2014/main" id="{C286B851-8B5F-4A85-A88C-BCBEFE1B895F}"/>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object 517">
            <a:extLst>
              <a:ext uri="{FF2B5EF4-FFF2-40B4-BE49-F238E27FC236}">
                <a16:creationId xmlns:a16="http://schemas.microsoft.com/office/drawing/2014/main" id="{BAE0C248-9AE7-4087-8FCE-7C271C8236D9}"/>
              </a:ext>
            </a:extLst>
          </p:cNvPr>
          <p:cNvSpPr txBox="1"/>
          <p:nvPr/>
        </p:nvSpPr>
        <p:spPr>
          <a:xfrm>
            <a:off x="409159" y="1978254"/>
            <a:ext cx="1615172" cy="2566408"/>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More than a decade has passed since we stepped into the arena of Information Technology. And since then, we have been analysing consumers, understanding their problems and making them believe in the reality of deploying technology solutions. Perhaps, we may not sound as appealing to our customers as an FMCG retailer, we exactly know what it takes to deploy Enterprise solutions. Furthermore, we understand what problems our customers go through and what they expect from us in response.</a:t>
            </a:r>
          </a:p>
          <a:p>
            <a:pPr marL="12700" marR="5080">
              <a:lnSpc>
                <a:spcPct val="103099"/>
              </a:lnSpc>
              <a:spcBef>
                <a:spcPts val="55"/>
              </a:spcBef>
            </a:pPr>
            <a:endParaRPr lang="en-GB" sz="800" dirty="0">
              <a:latin typeface="Garamond"/>
              <a:cs typeface="Garamond"/>
            </a:endParaRPr>
          </a:p>
          <a:p>
            <a:pPr marL="12700" marR="5080">
              <a:lnSpc>
                <a:spcPct val="103099"/>
              </a:lnSpc>
              <a:spcBef>
                <a:spcPts val="55"/>
              </a:spcBef>
            </a:pPr>
            <a:r>
              <a:rPr lang="en-GB" sz="800" dirty="0">
                <a:latin typeface="Garamond"/>
                <a:cs typeface="Garamond"/>
              </a:rPr>
              <a:t>We take pride in making things a little easier for businesses, walking on our old school principles of eradicating challenges through PEOPLE, PROCESSES and </a:t>
            </a:r>
            <a:endParaRPr sz="800" dirty="0">
              <a:latin typeface="Garamond"/>
              <a:cs typeface="Garamond"/>
            </a:endParaRPr>
          </a:p>
        </p:txBody>
      </p:sp>
      <p:sp>
        <p:nvSpPr>
          <p:cNvPr id="3" name="object 533">
            <a:extLst>
              <a:ext uri="{FF2B5EF4-FFF2-40B4-BE49-F238E27FC236}">
                <a16:creationId xmlns:a16="http://schemas.microsoft.com/office/drawing/2014/main" id="{75997BAF-CB3F-45C3-B7B4-611E51AA69E9}"/>
              </a:ext>
            </a:extLst>
          </p:cNvPr>
          <p:cNvSpPr txBox="1"/>
          <p:nvPr/>
        </p:nvSpPr>
        <p:spPr>
          <a:xfrm>
            <a:off x="2228085" y="1978254"/>
            <a:ext cx="1426167" cy="641201"/>
          </a:xfrm>
          <a:prstGeom prst="rect">
            <a:avLst/>
          </a:prstGeom>
        </p:spPr>
        <p:txBody>
          <a:bodyPr vert="horz" wrap="square" lIns="0" tIns="12700" rIns="0" bIns="0" rtlCol="0">
            <a:spAutoFit/>
          </a:bodyPr>
          <a:lstStyle/>
          <a:p>
            <a:pPr marL="12700">
              <a:lnSpc>
                <a:spcPct val="100000"/>
              </a:lnSpc>
              <a:spcBef>
                <a:spcPts val="100"/>
              </a:spcBef>
            </a:pPr>
            <a:r>
              <a:rPr lang="en-GB" sz="800" spc="-15" dirty="0">
                <a:latin typeface="Garamond"/>
                <a:cs typeface="Garamond"/>
              </a:rPr>
              <a:t>SERVICES. We make our customers count on us and </a:t>
            </a:r>
          </a:p>
          <a:p>
            <a:pPr marL="12700">
              <a:lnSpc>
                <a:spcPct val="100000"/>
              </a:lnSpc>
              <a:spcBef>
                <a:spcPts val="100"/>
              </a:spcBef>
            </a:pPr>
            <a:r>
              <a:rPr lang="en-GB" sz="800" spc="-15" dirty="0">
                <a:latin typeface="Garamond"/>
                <a:cs typeface="Garamond"/>
              </a:rPr>
              <a:t>work round-the-clock to turn their expectations into reality – yep, that's exactly what we are so good at! </a:t>
            </a:r>
            <a:endParaRPr sz="800" dirty="0">
              <a:latin typeface="Garamond"/>
              <a:cs typeface="Garamond"/>
            </a:endParaRPr>
          </a:p>
        </p:txBody>
      </p:sp>
      <p:sp>
        <p:nvSpPr>
          <p:cNvPr id="4" name="object 544">
            <a:extLst>
              <a:ext uri="{FF2B5EF4-FFF2-40B4-BE49-F238E27FC236}">
                <a16:creationId xmlns:a16="http://schemas.microsoft.com/office/drawing/2014/main" id="{D7F2B841-5717-4003-A8B0-E82E60EF9CC1}"/>
              </a:ext>
            </a:extLst>
          </p:cNvPr>
          <p:cNvSpPr txBox="1"/>
          <p:nvPr/>
        </p:nvSpPr>
        <p:spPr>
          <a:xfrm>
            <a:off x="2228085" y="3291341"/>
            <a:ext cx="1356365" cy="1399294"/>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Presence across multiple regions,  300+ clients - we have been helping global businesses for years whilst making a reputable place deep in their hearts. Having a keen eye for comprehending universal business problems, we think beyond the consumers’ expectations and provide them the best-in-class technology solutions. </a:t>
            </a:r>
            <a:endParaRPr sz="800" dirty="0">
              <a:latin typeface="Garamond"/>
              <a:cs typeface="Garamond"/>
            </a:endParaRPr>
          </a:p>
        </p:txBody>
      </p:sp>
      <p:sp>
        <p:nvSpPr>
          <p:cNvPr id="5" name="object 555">
            <a:extLst>
              <a:ext uri="{FF2B5EF4-FFF2-40B4-BE49-F238E27FC236}">
                <a16:creationId xmlns:a16="http://schemas.microsoft.com/office/drawing/2014/main" id="{DCA56CDC-2156-4107-831E-F2AF0012570D}"/>
              </a:ext>
            </a:extLst>
          </p:cNvPr>
          <p:cNvSpPr txBox="1"/>
          <p:nvPr/>
        </p:nvSpPr>
        <p:spPr>
          <a:xfrm>
            <a:off x="4937394" y="1135218"/>
            <a:ext cx="1454510" cy="1006494"/>
          </a:xfrm>
          <a:prstGeom prst="rect">
            <a:avLst/>
          </a:prstGeom>
        </p:spPr>
        <p:txBody>
          <a:bodyPr vert="horz" wrap="square" lIns="0" tIns="12700" rIns="0" bIns="0" rtlCol="0">
            <a:spAutoFit/>
          </a:bodyPr>
          <a:lstStyle/>
          <a:p>
            <a:pPr marL="12700" marR="5080" algn="just">
              <a:lnSpc>
                <a:spcPct val="112500"/>
              </a:lnSpc>
              <a:spcBef>
                <a:spcPts val="100"/>
              </a:spcBef>
            </a:pPr>
            <a:r>
              <a:rPr lang="en-GB" sz="800" dirty="0">
                <a:latin typeface="Garamond"/>
                <a:cs typeface="Garamond"/>
              </a:rPr>
              <a:t>Challenges are an inseparable part of our lives. We take the challenges head on, learn from them, and uncover the hidden opportunities lying inside.  </a:t>
            </a:r>
          </a:p>
          <a:p>
            <a:pPr marL="12700" marR="5080" algn="just">
              <a:lnSpc>
                <a:spcPct val="112500"/>
              </a:lnSpc>
              <a:spcBef>
                <a:spcPts val="100"/>
              </a:spcBef>
            </a:pPr>
            <a:endParaRPr lang="en-GB" sz="800" dirty="0">
              <a:latin typeface="Garamond"/>
              <a:cs typeface="Garamond"/>
            </a:endParaRPr>
          </a:p>
          <a:p>
            <a:pPr marL="12700" marR="5080" algn="just">
              <a:lnSpc>
                <a:spcPct val="112500"/>
              </a:lnSpc>
              <a:spcBef>
                <a:spcPts val="100"/>
              </a:spcBef>
            </a:pPr>
            <a:r>
              <a:rPr lang="en-GB" sz="800" dirty="0">
                <a:latin typeface="Garamond"/>
                <a:cs typeface="Garamond"/>
              </a:rPr>
              <a:t>From health-check to deployment </a:t>
            </a:r>
            <a:endParaRPr sz="800" dirty="0">
              <a:latin typeface="Garamond"/>
              <a:cs typeface="Garamond"/>
            </a:endParaRPr>
          </a:p>
        </p:txBody>
      </p:sp>
      <p:sp>
        <p:nvSpPr>
          <p:cNvPr id="6" name="object 558">
            <a:extLst>
              <a:ext uri="{FF2B5EF4-FFF2-40B4-BE49-F238E27FC236}">
                <a16:creationId xmlns:a16="http://schemas.microsoft.com/office/drawing/2014/main" id="{6F1F088F-B478-49AC-86AE-93E88812AD64}"/>
              </a:ext>
            </a:extLst>
          </p:cNvPr>
          <p:cNvSpPr txBox="1"/>
          <p:nvPr/>
        </p:nvSpPr>
        <p:spPr>
          <a:xfrm>
            <a:off x="6577019" y="1149486"/>
            <a:ext cx="1451504" cy="891975"/>
          </a:xfrm>
          <a:prstGeom prst="rect">
            <a:avLst/>
          </a:prstGeom>
        </p:spPr>
        <p:txBody>
          <a:bodyPr vert="horz" wrap="square" lIns="0" tIns="6985" rIns="0" bIns="0" rtlCol="0">
            <a:spAutoFit/>
          </a:bodyPr>
          <a:lstStyle/>
          <a:p>
            <a:pPr marL="12700" marR="5080">
              <a:lnSpc>
                <a:spcPct val="103099"/>
              </a:lnSpc>
              <a:spcBef>
                <a:spcPts val="55"/>
              </a:spcBef>
            </a:pPr>
            <a:r>
              <a:rPr lang="en-GB" sz="800" spc="-5" dirty="0">
                <a:latin typeface="Garamond"/>
                <a:cs typeface="Garamond"/>
              </a:rPr>
              <a:t>and then application management, a complete range of services help meet the varied needs of the businesses. Aside from that, we are creative enough to custom-design a solution depending on the need of the hour. </a:t>
            </a:r>
            <a:endParaRPr sz="800" dirty="0">
              <a:latin typeface="Garamond"/>
              <a:cs typeface="Garamond"/>
            </a:endParaRPr>
          </a:p>
        </p:txBody>
      </p:sp>
      <p:sp>
        <p:nvSpPr>
          <p:cNvPr id="7" name="object 566">
            <a:extLst>
              <a:ext uri="{FF2B5EF4-FFF2-40B4-BE49-F238E27FC236}">
                <a16:creationId xmlns:a16="http://schemas.microsoft.com/office/drawing/2014/main" id="{C654D3D6-CC1C-487F-9CE0-22E645D2E8DB}"/>
              </a:ext>
            </a:extLst>
          </p:cNvPr>
          <p:cNvSpPr txBox="1"/>
          <p:nvPr/>
        </p:nvSpPr>
        <p:spPr>
          <a:xfrm>
            <a:off x="6577031" y="2580324"/>
            <a:ext cx="1349297" cy="889987"/>
          </a:xfrm>
          <a:prstGeom prst="rect">
            <a:avLst/>
          </a:prstGeom>
        </p:spPr>
        <p:txBody>
          <a:bodyPr vert="horz" wrap="square" lIns="0" tIns="12700" rIns="0" bIns="0" rtlCol="0">
            <a:spAutoFit/>
          </a:bodyPr>
          <a:lstStyle/>
          <a:p>
            <a:pPr marL="12700">
              <a:lnSpc>
                <a:spcPct val="100000"/>
              </a:lnSpc>
              <a:spcBef>
                <a:spcPts val="100"/>
              </a:spcBef>
            </a:pPr>
            <a:r>
              <a:rPr lang="en-GB" sz="700" dirty="0">
                <a:latin typeface="Garamond"/>
                <a:cs typeface="Garamond"/>
              </a:rPr>
              <a:t>13+ years of experience backed by some of the </a:t>
            </a:r>
            <a:r>
              <a:rPr lang="en-GB" sz="800" dirty="0">
                <a:latin typeface="Garamond"/>
                <a:cs typeface="Garamond"/>
              </a:rPr>
              <a:t>extraordinary</a:t>
            </a:r>
            <a:r>
              <a:rPr lang="en-GB" sz="700" dirty="0">
                <a:latin typeface="Garamond"/>
                <a:cs typeface="Garamond"/>
              </a:rPr>
              <a:t> minds help us meet even the toughest of the challenges that businesses face today. We sit together with our clients, share a cup of coffee, and go on to scrutinizing the possibilities of making a difference in their businesses.</a:t>
            </a:r>
            <a:endParaRPr sz="700" dirty="0">
              <a:latin typeface="Garamond"/>
              <a:cs typeface="Garamond"/>
            </a:endParaRPr>
          </a:p>
        </p:txBody>
      </p:sp>
      <p:sp>
        <p:nvSpPr>
          <p:cNvPr id="8" name="Rectangle 7">
            <a:extLst>
              <a:ext uri="{FF2B5EF4-FFF2-40B4-BE49-F238E27FC236}">
                <a16:creationId xmlns:a16="http://schemas.microsoft.com/office/drawing/2014/main" id="{499E05C7-7377-474D-9C0A-5C9D8C4ED1F7}"/>
              </a:ext>
            </a:extLst>
          </p:cNvPr>
          <p:cNvSpPr/>
          <p:nvPr/>
        </p:nvSpPr>
        <p:spPr>
          <a:xfrm>
            <a:off x="467544" y="627534"/>
            <a:ext cx="3183907" cy="1077218"/>
          </a:xfrm>
          <a:prstGeom prst="rect">
            <a:avLst/>
          </a:prstGeom>
        </p:spPr>
        <p:txBody>
          <a:bodyPr wrap="square">
            <a:spAutoFit/>
          </a:bodyPr>
          <a:lstStyle/>
          <a:p>
            <a:r>
              <a:rPr lang="en-GB" sz="1600" b="1" dirty="0"/>
              <a:t>Consumer expectations drive us to do better.</a:t>
            </a:r>
          </a:p>
          <a:p>
            <a:r>
              <a:rPr lang="en-GB" sz="1600" b="1" dirty="0"/>
              <a:t>When they want big, we create big enough.</a:t>
            </a:r>
          </a:p>
        </p:txBody>
      </p:sp>
      <p:sp>
        <p:nvSpPr>
          <p:cNvPr id="13" name="object 574">
            <a:extLst>
              <a:ext uri="{FF2B5EF4-FFF2-40B4-BE49-F238E27FC236}">
                <a16:creationId xmlns:a16="http://schemas.microsoft.com/office/drawing/2014/main" id="{BAB38E27-982C-43D9-8F2C-D4A681B27724}"/>
              </a:ext>
            </a:extLst>
          </p:cNvPr>
          <p:cNvSpPr/>
          <p:nvPr/>
        </p:nvSpPr>
        <p:spPr>
          <a:xfrm>
            <a:off x="3846015" y="2181231"/>
            <a:ext cx="2331441" cy="2937872"/>
          </a:xfrm>
          <a:prstGeom prst="rect">
            <a:avLst/>
          </a:prstGeom>
          <a:blipFill>
            <a:blip r:embed="rId3" cstate="print"/>
            <a:stretch>
              <a:fillRect/>
            </a:stretch>
          </a:blipFill>
        </p:spPr>
        <p:txBody>
          <a:bodyPr wrap="square" lIns="0" tIns="0" rIns="0" bIns="0" rtlCol="0"/>
          <a:lstStyle/>
          <a:p>
            <a:endParaRPr sz="1000"/>
          </a:p>
        </p:txBody>
      </p:sp>
      <p:grpSp>
        <p:nvGrpSpPr>
          <p:cNvPr id="523" name="Group 522">
            <a:extLst>
              <a:ext uri="{FF2B5EF4-FFF2-40B4-BE49-F238E27FC236}">
                <a16:creationId xmlns:a16="http://schemas.microsoft.com/office/drawing/2014/main" id="{356C00F9-7685-43A4-99F4-5A5A9E0C4EF3}"/>
              </a:ext>
            </a:extLst>
          </p:cNvPr>
          <p:cNvGrpSpPr/>
          <p:nvPr/>
        </p:nvGrpSpPr>
        <p:grpSpPr>
          <a:xfrm>
            <a:off x="4937395" y="725098"/>
            <a:ext cx="1871384" cy="397894"/>
            <a:chOff x="3419872" y="331609"/>
            <a:chExt cx="2106119" cy="397894"/>
          </a:xfrm>
        </p:grpSpPr>
        <p:sp>
          <p:nvSpPr>
            <p:cNvPr id="520" name="Rectangle 519">
              <a:extLst>
                <a:ext uri="{FF2B5EF4-FFF2-40B4-BE49-F238E27FC236}">
                  <a16:creationId xmlns:a16="http://schemas.microsoft.com/office/drawing/2014/main" id="{2D47D608-36BF-4B16-AE0A-320F5549B6AF}"/>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Rectangle 521">
              <a:extLst>
                <a:ext uri="{FF2B5EF4-FFF2-40B4-BE49-F238E27FC236}">
                  <a16:creationId xmlns:a16="http://schemas.microsoft.com/office/drawing/2014/main" id="{2B598587-69F4-4EF2-9977-59BBC553A458}"/>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1" name="Rectangle 520">
            <a:extLst>
              <a:ext uri="{FF2B5EF4-FFF2-40B4-BE49-F238E27FC236}">
                <a16:creationId xmlns:a16="http://schemas.microsoft.com/office/drawing/2014/main" id="{80721C69-2467-4B4A-8955-4C82028DC1CF}"/>
              </a:ext>
            </a:extLst>
          </p:cNvPr>
          <p:cNvSpPr/>
          <p:nvPr/>
        </p:nvSpPr>
        <p:spPr>
          <a:xfrm>
            <a:off x="4937394" y="907548"/>
            <a:ext cx="2003924" cy="215444"/>
          </a:xfrm>
          <a:prstGeom prst="rect">
            <a:avLst/>
          </a:prstGeom>
        </p:spPr>
        <p:txBody>
          <a:bodyPr wrap="square">
            <a:spAutoFit/>
          </a:bodyPr>
          <a:lstStyle/>
          <a:p>
            <a:r>
              <a:rPr lang="en-GB" sz="800" b="1" dirty="0"/>
              <a:t>comes wrapped in a new challenge. </a:t>
            </a:r>
          </a:p>
        </p:txBody>
      </p:sp>
      <p:sp>
        <p:nvSpPr>
          <p:cNvPr id="524" name="Rectangle 523">
            <a:extLst>
              <a:ext uri="{FF2B5EF4-FFF2-40B4-BE49-F238E27FC236}">
                <a16:creationId xmlns:a16="http://schemas.microsoft.com/office/drawing/2014/main" id="{870A8C71-92B8-4225-B1F7-DCF82B1AE05E}"/>
              </a:ext>
            </a:extLst>
          </p:cNvPr>
          <p:cNvSpPr/>
          <p:nvPr/>
        </p:nvSpPr>
        <p:spPr>
          <a:xfrm>
            <a:off x="4932040" y="720112"/>
            <a:ext cx="1430520" cy="230832"/>
          </a:xfrm>
          <a:prstGeom prst="rect">
            <a:avLst/>
          </a:prstGeom>
        </p:spPr>
        <p:txBody>
          <a:bodyPr wrap="none">
            <a:spAutoFit/>
          </a:bodyPr>
          <a:lstStyle/>
          <a:p>
            <a:r>
              <a:rPr lang="en-GB" sz="900" b="1" spc="5" dirty="0">
                <a:cs typeface="Garamond"/>
              </a:rPr>
              <a:t>Every </a:t>
            </a:r>
            <a:r>
              <a:rPr lang="en-GB" sz="900" b="1" dirty="0">
                <a:cs typeface="Garamond"/>
              </a:rPr>
              <a:t>new</a:t>
            </a:r>
            <a:r>
              <a:rPr lang="en-GB" sz="900" b="1" spc="-15" dirty="0">
                <a:cs typeface="Garamond"/>
              </a:rPr>
              <a:t> </a:t>
            </a:r>
            <a:r>
              <a:rPr lang="en-GB" sz="900" b="1" dirty="0">
                <a:cs typeface="Garamond"/>
              </a:rPr>
              <a:t>opportunity</a:t>
            </a:r>
            <a:endParaRPr lang="en-GB" sz="900" dirty="0">
              <a:cs typeface="Garamond"/>
            </a:endParaRPr>
          </a:p>
        </p:txBody>
      </p:sp>
      <p:sp>
        <p:nvSpPr>
          <p:cNvPr id="528" name="Rectangle 527">
            <a:extLst>
              <a:ext uri="{FF2B5EF4-FFF2-40B4-BE49-F238E27FC236}">
                <a16:creationId xmlns:a16="http://schemas.microsoft.com/office/drawing/2014/main" id="{1A543170-9731-4C9F-A505-93927AFDEBB0}"/>
              </a:ext>
            </a:extLst>
          </p:cNvPr>
          <p:cNvSpPr/>
          <p:nvPr/>
        </p:nvSpPr>
        <p:spPr>
          <a:xfrm>
            <a:off x="2219744" y="3011533"/>
            <a:ext cx="1010572" cy="215444"/>
          </a:xfrm>
          <a:prstGeom prst="rect">
            <a:avLst/>
          </a:prstGeom>
        </p:spPr>
        <p:txBody>
          <a:bodyPr wrap="square">
            <a:spAutoFit/>
          </a:bodyPr>
          <a:lstStyle/>
          <a:p>
            <a:r>
              <a:rPr lang="en-GB" sz="800" b="1" dirty="0"/>
              <a:t>cannot stop us.</a:t>
            </a:r>
          </a:p>
        </p:txBody>
      </p:sp>
      <p:sp>
        <p:nvSpPr>
          <p:cNvPr id="529" name="Rectangle 528">
            <a:extLst>
              <a:ext uri="{FF2B5EF4-FFF2-40B4-BE49-F238E27FC236}">
                <a16:creationId xmlns:a16="http://schemas.microsoft.com/office/drawing/2014/main" id="{9E63D1FC-63E9-4EBE-AB9A-D65DF2738232}"/>
              </a:ext>
            </a:extLst>
          </p:cNvPr>
          <p:cNvSpPr/>
          <p:nvPr/>
        </p:nvSpPr>
        <p:spPr>
          <a:xfrm>
            <a:off x="2214390" y="2824097"/>
            <a:ext cx="825867" cy="230832"/>
          </a:xfrm>
          <a:prstGeom prst="rect">
            <a:avLst/>
          </a:prstGeom>
        </p:spPr>
        <p:txBody>
          <a:bodyPr wrap="none">
            <a:spAutoFit/>
          </a:bodyPr>
          <a:lstStyle/>
          <a:p>
            <a:r>
              <a:rPr lang="en-GB" sz="900" b="1" spc="5" dirty="0">
                <a:cs typeface="Garamond"/>
              </a:rPr>
              <a:t>Boundaries</a:t>
            </a:r>
            <a:endParaRPr lang="en-GB" sz="900" dirty="0">
              <a:cs typeface="Garamond"/>
            </a:endParaRPr>
          </a:p>
        </p:txBody>
      </p:sp>
      <p:grpSp>
        <p:nvGrpSpPr>
          <p:cNvPr id="530" name="Group 529">
            <a:extLst>
              <a:ext uri="{FF2B5EF4-FFF2-40B4-BE49-F238E27FC236}">
                <a16:creationId xmlns:a16="http://schemas.microsoft.com/office/drawing/2014/main" id="{2B0FEA40-B84E-418A-B9FB-DDC6052DEAE5}"/>
              </a:ext>
            </a:extLst>
          </p:cNvPr>
          <p:cNvGrpSpPr/>
          <p:nvPr/>
        </p:nvGrpSpPr>
        <p:grpSpPr>
          <a:xfrm>
            <a:off x="6589048" y="2111945"/>
            <a:ext cx="1871384" cy="397894"/>
            <a:chOff x="3419872" y="331609"/>
            <a:chExt cx="2106119" cy="397894"/>
          </a:xfrm>
        </p:grpSpPr>
        <p:sp>
          <p:nvSpPr>
            <p:cNvPr id="531" name="Rectangle 530">
              <a:extLst>
                <a:ext uri="{FF2B5EF4-FFF2-40B4-BE49-F238E27FC236}">
                  <a16:creationId xmlns:a16="http://schemas.microsoft.com/office/drawing/2014/main" id="{7ADF49BF-5D8B-482B-8FA6-649931E54E7D}"/>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Rectangle 531">
              <a:extLst>
                <a:ext uri="{FF2B5EF4-FFF2-40B4-BE49-F238E27FC236}">
                  <a16:creationId xmlns:a16="http://schemas.microsoft.com/office/drawing/2014/main" id="{83C5D43C-ACA2-4871-9E44-2D93063FD909}"/>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3" name="Rectangle 532">
            <a:extLst>
              <a:ext uri="{FF2B5EF4-FFF2-40B4-BE49-F238E27FC236}">
                <a16:creationId xmlns:a16="http://schemas.microsoft.com/office/drawing/2014/main" id="{2755ADF9-FAC2-48A0-87C0-46702E6E6C03}"/>
              </a:ext>
            </a:extLst>
          </p:cNvPr>
          <p:cNvSpPr/>
          <p:nvPr/>
        </p:nvSpPr>
        <p:spPr>
          <a:xfrm>
            <a:off x="6589048" y="2285072"/>
            <a:ext cx="1725453" cy="215444"/>
          </a:xfrm>
          <a:prstGeom prst="rect">
            <a:avLst/>
          </a:prstGeom>
        </p:spPr>
        <p:txBody>
          <a:bodyPr wrap="square">
            <a:spAutoFit/>
          </a:bodyPr>
          <a:lstStyle/>
          <a:p>
            <a:r>
              <a:rPr lang="en-GB" sz="800" b="1" dirty="0"/>
              <a:t>of experience under the belt.</a:t>
            </a:r>
          </a:p>
        </p:txBody>
      </p:sp>
      <p:sp>
        <p:nvSpPr>
          <p:cNvPr id="534" name="Rectangle 533">
            <a:extLst>
              <a:ext uri="{FF2B5EF4-FFF2-40B4-BE49-F238E27FC236}">
                <a16:creationId xmlns:a16="http://schemas.microsoft.com/office/drawing/2014/main" id="{8767EA93-D69B-47A8-9B6E-CA6D1B69D042}"/>
              </a:ext>
            </a:extLst>
          </p:cNvPr>
          <p:cNvSpPr/>
          <p:nvPr/>
        </p:nvSpPr>
        <p:spPr>
          <a:xfrm>
            <a:off x="6583694" y="2097636"/>
            <a:ext cx="1721625" cy="230832"/>
          </a:xfrm>
          <a:prstGeom prst="rect">
            <a:avLst/>
          </a:prstGeom>
        </p:spPr>
        <p:txBody>
          <a:bodyPr wrap="none">
            <a:spAutoFit/>
          </a:bodyPr>
          <a:lstStyle/>
          <a:p>
            <a:r>
              <a:rPr lang="en-GB" sz="900" b="1" spc="5" dirty="0">
                <a:cs typeface="Garamond"/>
              </a:rPr>
              <a:t>We are focused, with plenty</a:t>
            </a:r>
            <a:endParaRPr lang="en-GB" sz="900" dirty="0">
              <a:cs typeface="Garamond"/>
            </a:endParaRPr>
          </a:p>
        </p:txBody>
      </p:sp>
    </p:spTree>
    <p:extLst>
      <p:ext uri="{BB962C8B-B14F-4D97-AF65-F5344CB8AC3E}">
        <p14:creationId xmlns:p14="http://schemas.microsoft.com/office/powerpoint/2010/main" val="223299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About Merino Services </a:t>
            </a:r>
          </a:p>
        </p:txBody>
      </p:sp>
      <p:sp>
        <p:nvSpPr>
          <p:cNvPr id="5" name="Text Placeholder 4"/>
          <p:cNvSpPr>
            <a:spLocks noGrp="1"/>
          </p:cNvSpPr>
          <p:nvPr>
            <p:ph type="body" sz="quarter" idx="11"/>
          </p:nvPr>
        </p:nvSpPr>
        <p:spPr>
          <a:xfrm>
            <a:off x="457200" y="819150"/>
            <a:ext cx="7848000" cy="3768824"/>
          </a:xfrm>
        </p:spPr>
        <p:txBody>
          <a:bodyPr/>
          <a:lstStyle/>
          <a:p>
            <a:pPr algn="just">
              <a:buClr>
                <a:srgbClr val="404040"/>
              </a:buClr>
            </a:pPr>
            <a:r>
              <a:rPr lang="en-US" dirty="0"/>
              <a:t>Merino Services, a global enterprise is part of a $250 million Merino Group, headquartered in India and has a strong presence in the USA, Canada, Europe, Middle East, South East Asia &amp; India Subcontinent</a:t>
            </a:r>
            <a:endParaRPr lang="en-GB" dirty="0">
              <a:solidFill>
                <a:srgbClr val="404040"/>
              </a:solidFill>
            </a:endParaRPr>
          </a:p>
          <a:p>
            <a:pPr algn="just">
              <a:buClr>
                <a:srgbClr val="404040"/>
              </a:buClr>
            </a:pPr>
            <a:r>
              <a:rPr lang="en-GB" dirty="0">
                <a:solidFill>
                  <a:srgbClr val="404040"/>
                </a:solidFill>
              </a:rPr>
              <a:t>The team consists of 200+ domain experts, </a:t>
            </a:r>
            <a:r>
              <a:rPr lang="en-US" dirty="0">
                <a:solidFill>
                  <a:srgbClr val="404040"/>
                </a:solidFill>
              </a:rPr>
              <a:t>serving 250+ clients across 41 countries</a:t>
            </a:r>
            <a:endParaRPr lang="en-GB" dirty="0">
              <a:solidFill>
                <a:srgbClr val="404040"/>
              </a:solidFill>
            </a:endParaRPr>
          </a:p>
          <a:p>
            <a:pPr>
              <a:buClr>
                <a:srgbClr val="404040"/>
              </a:buClr>
            </a:pPr>
            <a:r>
              <a:rPr lang="en-GB" dirty="0">
                <a:solidFill>
                  <a:srgbClr val="404040"/>
                </a:solidFill>
              </a:rPr>
              <a:t>End-to-End service, ranging from Feasibility Study to Implementation of standard application to post implementation support along with AMS. We also add value to overall solution by designing &amp; developing Mobility solutions</a:t>
            </a:r>
          </a:p>
          <a:p>
            <a:pPr>
              <a:buClr>
                <a:srgbClr val="404040"/>
              </a:buClr>
            </a:pPr>
            <a:r>
              <a:rPr lang="en-GB" sz="1600" dirty="0">
                <a:solidFill>
                  <a:srgbClr val="404040"/>
                </a:solidFill>
              </a:rPr>
              <a:t>ISO 9001:2015 </a:t>
            </a:r>
            <a:r>
              <a:rPr lang="en-GB" dirty="0">
                <a:solidFill>
                  <a:srgbClr val="404040"/>
                </a:solidFill>
              </a:rPr>
              <a:t>certified </a:t>
            </a:r>
          </a:p>
          <a:p>
            <a:pPr>
              <a:buClr>
                <a:srgbClr val="404040"/>
              </a:buClr>
            </a:pPr>
            <a:r>
              <a:rPr lang="en-GB" dirty="0">
                <a:solidFill>
                  <a:srgbClr val="404040"/>
                </a:solidFill>
              </a:rPr>
              <a:t>GDPR Compliant</a:t>
            </a:r>
          </a:p>
        </p:txBody>
      </p:sp>
    </p:spTree>
    <p:extLst>
      <p:ext uri="{BB962C8B-B14F-4D97-AF65-F5344CB8AC3E}">
        <p14:creationId xmlns:p14="http://schemas.microsoft.com/office/powerpoint/2010/main" val="154631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PRESENCE</a:t>
            </a:r>
          </a:p>
        </p:txBody>
      </p:sp>
      <p:grpSp>
        <p:nvGrpSpPr>
          <p:cNvPr id="3" name="Group 289"/>
          <p:cNvGrpSpPr/>
          <p:nvPr/>
        </p:nvGrpSpPr>
        <p:grpSpPr>
          <a:xfrm>
            <a:off x="1297185" y="1072690"/>
            <a:ext cx="6577750" cy="3668828"/>
            <a:chOff x="4480005" y="1824354"/>
            <a:chExt cx="3928882" cy="2191386"/>
          </a:xfrm>
          <a:solidFill>
            <a:schemeClr val="bg1">
              <a:lumMod val="65000"/>
            </a:schemeClr>
          </a:solidFill>
        </p:grpSpPr>
        <p:grpSp>
          <p:nvGrpSpPr>
            <p:cNvPr id="4" name="Group 290"/>
            <p:cNvGrpSpPr/>
            <p:nvPr/>
          </p:nvGrpSpPr>
          <p:grpSpPr>
            <a:xfrm>
              <a:off x="6817428" y="2506050"/>
              <a:ext cx="1436274" cy="896476"/>
              <a:chOff x="6817428" y="2506050"/>
              <a:chExt cx="1436274" cy="896476"/>
            </a:xfrm>
            <a:grpFill/>
          </p:grpSpPr>
          <p:sp>
            <p:nvSpPr>
              <p:cNvPr id="486"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7"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8"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9"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0"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1"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2"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3"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4"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5"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6"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7"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8"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9"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0"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1"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2"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3"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4"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5"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6"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7"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8"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9"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0"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1"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2"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3"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4"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5"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6"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7"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8"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9"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0"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1"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2"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3"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4"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5"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6"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7"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8"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9"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30"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5" name="Group 291"/>
            <p:cNvGrpSpPr/>
            <p:nvPr/>
          </p:nvGrpSpPr>
          <p:grpSpPr>
            <a:xfrm>
              <a:off x="6193473" y="2824589"/>
              <a:ext cx="889376" cy="858085"/>
              <a:chOff x="6193473" y="2824589"/>
              <a:chExt cx="889376" cy="858085"/>
            </a:xfrm>
            <a:grpFill/>
          </p:grpSpPr>
          <p:sp>
            <p:nvSpPr>
              <p:cNvPr id="435"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6"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7"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8"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9"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0"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1"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2"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3"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4"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5"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6"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7"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8"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9"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0"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1"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2"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3"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4"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5"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6"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7"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8"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9"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0"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1"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2"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3"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4"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5"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6"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7"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8"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9"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0"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1"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2"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3"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4"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5"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6"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7"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8"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9"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0"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1"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2"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3"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4"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5"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3"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nvGrpSpPr>
            <p:cNvPr id="6" name="Group 293"/>
            <p:cNvGrpSpPr/>
            <p:nvPr/>
          </p:nvGrpSpPr>
          <p:grpSpPr>
            <a:xfrm>
              <a:off x="6156014" y="1963391"/>
              <a:ext cx="2252873" cy="885062"/>
              <a:chOff x="6156014" y="1963391"/>
              <a:chExt cx="2252873" cy="885062"/>
            </a:xfrm>
            <a:grpFill/>
          </p:grpSpPr>
          <p:sp>
            <p:nvSpPr>
              <p:cNvPr id="393"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4"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5"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6"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7"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8"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9"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0"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1"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2"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3"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4"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5"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6"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7"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8"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9"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0"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1"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2"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3"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4"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5"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6"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7"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8"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9"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0"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1"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2"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3"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4"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5"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6"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7"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8"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9"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0"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1"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2"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3"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4"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7" name="Group 294"/>
            <p:cNvGrpSpPr/>
            <p:nvPr/>
          </p:nvGrpSpPr>
          <p:grpSpPr>
            <a:xfrm>
              <a:off x="4480005" y="1824354"/>
              <a:ext cx="1839757" cy="1294911"/>
              <a:chOff x="4480005" y="1824354"/>
              <a:chExt cx="1839757" cy="1294911"/>
            </a:xfrm>
            <a:grpFill/>
          </p:grpSpPr>
          <p:sp>
            <p:nvSpPr>
              <p:cNvPr id="378"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9"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0"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1"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2"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3"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4"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5"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6"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7"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8"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dirty="0">
                  <a:ln>
                    <a:noFill/>
                  </a:ln>
                  <a:solidFill>
                    <a:prstClr val="black"/>
                  </a:solidFill>
                  <a:effectLst/>
                  <a:uLnTx/>
                  <a:uFillTx/>
                  <a:latin typeface="Calibri" pitchFamily="34" charset="0"/>
                  <a:cs typeface="Calibri" pitchFamily="34" charset="0"/>
                </a:endParaRPr>
              </a:p>
            </p:txBody>
          </p:sp>
          <p:sp>
            <p:nvSpPr>
              <p:cNvPr id="389"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0"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1"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2"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8" name="Group 295"/>
            <p:cNvGrpSpPr/>
            <p:nvPr/>
          </p:nvGrpSpPr>
          <p:grpSpPr>
            <a:xfrm>
              <a:off x="5259146" y="3095400"/>
              <a:ext cx="717067" cy="920340"/>
              <a:chOff x="5259146" y="3095400"/>
              <a:chExt cx="717067" cy="920340"/>
            </a:xfrm>
            <a:grpFill/>
          </p:grpSpPr>
          <p:sp>
            <p:nvSpPr>
              <p:cNvPr id="361"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2"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3"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4"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5"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6"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7"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8"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9"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0"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1"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2"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3"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4"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5"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6"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7"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7" name="Rectangle 17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8" name="Rectangle 17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9" name="Rectangle 17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0" name="Rectangle 17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1" name="Rectangle 18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2" name="Rectangle 18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3" name="Rectangle 18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4" name="Rectangle 18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5" name="Rectangle 18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6" name="Rectangle 18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7" name="Rectangle 18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8" name="Rectangle 18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9" name="Rectangle 18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0" name="Rectangle 18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1" name="Rectangle 19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2" name="Rectangle 19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3" name="Rectangle 19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4" name="Rectangle 19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5" name="Rectangle 19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6" name="Rectangle 19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7" name="Rectangle 19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8" name="Rectangle 19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9" name="Rectangle 19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0" name="Rectangle 19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1" name="Rectangle 20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2" name="Rectangle 20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3" name="Rectangle 20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4" name="Rectangle 20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5" name="Rectangle 20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6" name="Rectangle 20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7" name="Rectangle 20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8" name="Rectangle 20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9" name="Rectangle 20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0" name="Rectangle 21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1" name="Rectangle 21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2" name="Rectangle 21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3" name="Rectangle 21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4" name="Rectangle 21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5" name="Rectangle 21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6" name="Rectangle 21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7" name="Rectangle 21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8" name="Rectangle 21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9" name="Rectangle 21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0" name="Rectangle 22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1" name="Rectangle 22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2" name="Rectangle 22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3" name="Rectangle 22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4" name="Rectangle 22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5" name="Rectangle 22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6" name="Rectangle 22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7" name="Rectangle 22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8" name="Rectangle 22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9" name="Rectangle 22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0" name="Rectangle 23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1" name="Rectangle 23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2" name="Rectangle 23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3" name="Rectangle 23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4" name="Rectangle 23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5" name="Rectangle 23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6" name="Rectangle 23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7" name="Rectangle 23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8" name="Rectangle 23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9" name="Rectangle 23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0" name="Rectangle 24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pic>
        <p:nvPicPr>
          <p:cNvPr id="531"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2474580" y="2475106"/>
            <a:ext cx="270000" cy="270000"/>
          </a:xfrm>
          <a:prstGeom prst="rect">
            <a:avLst/>
          </a:prstGeom>
          <a:noFill/>
        </p:spPr>
      </p:pic>
      <p:pic>
        <p:nvPicPr>
          <p:cNvPr id="533"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433886" y="2395536"/>
            <a:ext cx="270000" cy="270000"/>
          </a:xfrm>
          <a:prstGeom prst="rect">
            <a:avLst/>
          </a:prstGeom>
          <a:noFill/>
        </p:spPr>
      </p:pic>
      <p:pic>
        <p:nvPicPr>
          <p:cNvPr id="53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5324480" y="2854644"/>
            <a:ext cx="270000" cy="270000"/>
          </a:xfrm>
          <a:prstGeom prst="rect">
            <a:avLst/>
          </a:prstGeom>
          <a:noFill/>
        </p:spPr>
      </p:pic>
      <p:pic>
        <p:nvPicPr>
          <p:cNvPr id="538"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781816" y="2714626"/>
            <a:ext cx="270000" cy="270000"/>
          </a:xfrm>
          <a:prstGeom prst="rect">
            <a:avLst/>
          </a:prstGeom>
          <a:noFill/>
        </p:spPr>
      </p:pic>
      <p:pic>
        <p:nvPicPr>
          <p:cNvPr id="54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620842" y="3380428"/>
            <a:ext cx="270000" cy="270000"/>
          </a:xfrm>
          <a:prstGeom prst="rect">
            <a:avLst/>
          </a:prstGeom>
          <a:noFill/>
        </p:spPr>
      </p:pic>
      <p:pic>
        <p:nvPicPr>
          <p:cNvPr id="55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579884" y="3064196"/>
            <a:ext cx="270000" cy="270000"/>
          </a:xfrm>
          <a:prstGeom prst="rect">
            <a:avLst/>
          </a:prstGeom>
          <a:noFill/>
        </p:spPr>
      </p:pic>
      <p:pic>
        <p:nvPicPr>
          <p:cNvPr id="56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105536" y="2913700"/>
            <a:ext cx="270000" cy="270000"/>
          </a:xfrm>
          <a:prstGeom prst="rect">
            <a:avLst/>
          </a:prstGeom>
          <a:noFill/>
        </p:spPr>
      </p:pic>
      <p:pic>
        <p:nvPicPr>
          <p:cNvPr id="251" name="Picture 3">
            <a:extLst>
              <a:ext uri="{FF2B5EF4-FFF2-40B4-BE49-F238E27FC236}">
                <a16:creationId xmlns:a16="http://schemas.microsoft.com/office/drawing/2014/main" id="{FE549B48-840D-42DE-A421-750FD81F474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243210" y="2552728"/>
            <a:ext cx="270000" cy="270000"/>
          </a:xfrm>
          <a:prstGeom prst="rect">
            <a:avLst/>
          </a:prstGeom>
          <a:noFill/>
        </p:spPr>
      </p:pic>
    </p:spTree>
    <p:extLst>
      <p:ext uri="{BB962C8B-B14F-4D97-AF65-F5344CB8AC3E}">
        <p14:creationId xmlns:p14="http://schemas.microsoft.com/office/powerpoint/2010/main" val="28736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78CCD8F-BEAA-4ECC-9DAE-8D4708882C30}"/>
              </a:ext>
            </a:extLst>
          </p:cNvPr>
          <p:cNvSpPr/>
          <p:nvPr/>
        </p:nvSpPr>
        <p:spPr>
          <a:xfrm rot="5400000">
            <a:off x="5581377" y="2117952"/>
            <a:ext cx="1748677" cy="36234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7AD5AD1A-314C-4272-9280-AC04B3327384}"/>
              </a:ext>
            </a:extLst>
          </p:cNvPr>
          <p:cNvSpPr/>
          <p:nvPr/>
        </p:nvSpPr>
        <p:spPr>
          <a:xfrm rot="5400000">
            <a:off x="2448862" y="711414"/>
            <a:ext cx="2039261" cy="2257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2E285CC-2C44-4B7C-82B1-ED5ED5F056B2}"/>
              </a:ext>
            </a:extLst>
          </p:cNvPr>
          <p:cNvSpPr>
            <a:spLocks noGrp="1"/>
          </p:cNvSpPr>
          <p:nvPr>
            <p:ph type="title"/>
          </p:nvPr>
        </p:nvSpPr>
        <p:spPr/>
        <p:txBody>
          <a:bodyPr/>
          <a:lstStyle/>
          <a:p>
            <a:r>
              <a:rPr lang="en-GB" sz="2000" dirty="0"/>
              <a:t>Merino Expertise</a:t>
            </a:r>
          </a:p>
        </p:txBody>
      </p:sp>
      <p:sp>
        <p:nvSpPr>
          <p:cNvPr id="10" name="Rectangle 9">
            <a:extLst>
              <a:ext uri="{FF2B5EF4-FFF2-40B4-BE49-F238E27FC236}">
                <a16:creationId xmlns:a16="http://schemas.microsoft.com/office/drawing/2014/main" id="{DF8A999F-DB56-42EA-8543-F3CA2FB627A6}"/>
              </a:ext>
            </a:extLst>
          </p:cNvPr>
          <p:cNvSpPr/>
          <p:nvPr/>
        </p:nvSpPr>
        <p:spPr>
          <a:xfrm>
            <a:off x="6518745" y="3075806"/>
            <a:ext cx="1748677" cy="16927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2AF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Tecnology Alliance</a:t>
            </a:r>
          </a:p>
          <a:p>
            <a:pPr marL="171450" indent="-171450">
              <a:buClr>
                <a:srgbClr val="F2AF00"/>
              </a:buClr>
              <a:buSzPct val="65000"/>
              <a:buBlip>
                <a:blip r:embed="rId2"/>
              </a:buBlip>
              <a:defRPr/>
            </a:pPr>
            <a:r>
              <a:rPr lang="en-US" sz="1000" noProof="1">
                <a:solidFill>
                  <a:srgbClr val="444444"/>
                </a:solidFill>
                <a:latin typeface="Trebuchet MS" panose="020B0603020202020204" pitchFamily="34" charset="0"/>
              </a:rPr>
              <a:t>Infor</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Microsoft</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IFS</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Oracle</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SAP</a:t>
            </a: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p:txBody>
      </p:sp>
      <p:sp>
        <p:nvSpPr>
          <p:cNvPr id="11" name="Rectangle 10">
            <a:extLst>
              <a:ext uri="{FF2B5EF4-FFF2-40B4-BE49-F238E27FC236}">
                <a16:creationId xmlns:a16="http://schemas.microsoft.com/office/drawing/2014/main" id="{5E3047C3-61D7-4901-9F6F-16423C6E5C8F}"/>
              </a:ext>
            </a:extLst>
          </p:cNvPr>
          <p:cNvSpPr/>
          <p:nvPr/>
        </p:nvSpPr>
        <p:spPr>
          <a:xfrm>
            <a:off x="2393876" y="771550"/>
            <a:ext cx="2034108" cy="2084967"/>
          </a:xfrm>
          <a:prstGeom prst="rect">
            <a:avLst/>
          </a:prstGeom>
          <a:noFill/>
          <a:ln>
            <a:noFill/>
          </a:ln>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7AB8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Services</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Implementation and Consulting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Migration/Upgradation</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Service and Support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Education and Training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Application Management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ERP Readiness and Health Checks</a:t>
            </a:r>
          </a:p>
        </p:txBody>
      </p:sp>
      <p:sp>
        <p:nvSpPr>
          <p:cNvPr id="3" name="Rectangle 2">
            <a:extLst>
              <a:ext uri="{FF2B5EF4-FFF2-40B4-BE49-F238E27FC236}">
                <a16:creationId xmlns:a16="http://schemas.microsoft.com/office/drawing/2014/main" id="{C14A68CB-F661-43EE-8D2D-D7601AC7158E}"/>
              </a:ext>
            </a:extLst>
          </p:cNvPr>
          <p:cNvSpPr/>
          <p:nvPr/>
        </p:nvSpPr>
        <p:spPr>
          <a:xfrm>
            <a:off x="4520100" y="820522"/>
            <a:ext cx="1748677" cy="39834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09F33FC5-6D42-4A54-BD7D-F8151F0ACAFD}"/>
              </a:ext>
            </a:extLst>
          </p:cNvPr>
          <p:cNvSpPr/>
          <p:nvPr/>
        </p:nvSpPr>
        <p:spPr>
          <a:xfrm>
            <a:off x="4572000" y="771550"/>
            <a:ext cx="1632857" cy="3366087"/>
          </a:xfrm>
          <a:prstGeom prst="rect">
            <a:avLst/>
          </a:prstGeom>
          <a:noFill/>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0085C3"/>
              </a:buClr>
              <a:buSzPct val="65000"/>
              <a:tabLst/>
              <a:defRPr/>
            </a:pPr>
            <a:r>
              <a:rPr kumimoji="0" lang="en-US" sz="2200" b="0" i="0" u="none" strike="noStrike" kern="1200" cap="none" spc="0" normalizeH="0" baseline="0" noProof="0" dirty="0">
                <a:ln>
                  <a:noFill/>
                </a:ln>
                <a:solidFill>
                  <a:srgbClr val="444444"/>
                </a:solidFill>
                <a:effectLst/>
                <a:uLnTx/>
                <a:uFillTx/>
                <a:latin typeface="Trebuchet MS" panose="020B0603020202020204" pitchFamily="34" charset="0"/>
              </a:rPr>
              <a:t>Solution</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Resource Planning</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Customer Relationship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Asset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Technology and Middleware</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Performance Management</a:t>
            </a:r>
          </a:p>
        </p:txBody>
      </p:sp>
      <p:grpSp>
        <p:nvGrpSpPr>
          <p:cNvPr id="18" name="Group 17">
            <a:extLst>
              <a:ext uri="{FF2B5EF4-FFF2-40B4-BE49-F238E27FC236}">
                <a16:creationId xmlns:a16="http://schemas.microsoft.com/office/drawing/2014/main" id="{2FBE0652-3BD7-4B80-889A-6543A97B968F}"/>
              </a:ext>
            </a:extLst>
          </p:cNvPr>
          <p:cNvGrpSpPr/>
          <p:nvPr/>
        </p:nvGrpSpPr>
        <p:grpSpPr>
          <a:xfrm>
            <a:off x="2339752" y="2856517"/>
            <a:ext cx="5927670" cy="1947481"/>
            <a:chOff x="2339752" y="2856517"/>
            <a:chExt cx="5927670" cy="1947481"/>
          </a:xfrm>
        </p:grpSpPr>
        <p:cxnSp>
          <p:nvCxnSpPr>
            <p:cNvPr id="13" name="Straight Connector 12">
              <a:extLst>
                <a:ext uri="{FF2B5EF4-FFF2-40B4-BE49-F238E27FC236}">
                  <a16:creationId xmlns:a16="http://schemas.microsoft.com/office/drawing/2014/main" id="{7AA4B5AD-F7B8-4A7F-A551-837847CFEBE4}"/>
                </a:ext>
              </a:extLst>
            </p:cNvPr>
            <p:cNvCxnSpPr>
              <a:cxnSpLocks/>
            </p:cNvCxnSpPr>
            <p:nvPr/>
          </p:nvCxnSpPr>
          <p:spPr>
            <a:xfrm>
              <a:off x="2339752" y="2856517"/>
              <a:ext cx="21576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90B9EB-780D-46E0-9F03-FEDC0E5D254A}"/>
                </a:ext>
              </a:extLst>
            </p:cNvPr>
            <p:cNvCxnSpPr>
              <a:cxnSpLocks/>
            </p:cNvCxnSpPr>
            <p:nvPr/>
          </p:nvCxnSpPr>
          <p:spPr>
            <a:xfrm>
              <a:off x="4499992" y="4803998"/>
              <a:ext cx="37674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07B31-AAB9-4BAB-8DDC-FD6AE22C103F}"/>
                </a:ext>
              </a:extLst>
            </p:cNvPr>
            <p:cNvCxnSpPr>
              <a:cxnSpLocks/>
            </p:cNvCxnSpPr>
            <p:nvPr/>
          </p:nvCxnSpPr>
          <p:spPr>
            <a:xfrm>
              <a:off x="4508080" y="2856517"/>
              <a:ext cx="12020" cy="19474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0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314-DA98-5B44-94E5-32A3FE1A179E}"/>
              </a:ext>
            </a:extLst>
          </p:cNvPr>
          <p:cNvSpPr>
            <a:spLocks noGrp="1"/>
          </p:cNvSpPr>
          <p:nvPr>
            <p:ph type="title"/>
          </p:nvPr>
        </p:nvSpPr>
        <p:spPr>
          <a:xfrm>
            <a:off x="304801" y="285750"/>
            <a:ext cx="3776851" cy="360000"/>
          </a:xfrm>
        </p:spPr>
        <p:txBody>
          <a:bodyPr>
            <a:normAutofit fontScale="90000"/>
          </a:bodyPr>
          <a:lstStyle/>
          <a:p>
            <a:r>
              <a:rPr lang="en-US" sz="2200" b="0" dirty="0"/>
              <a:t>Merino’s Dual Advantage</a:t>
            </a:r>
            <a:endParaRPr lang="en-US" sz="1800" b="0" dirty="0"/>
          </a:p>
        </p:txBody>
      </p:sp>
      <p:sp>
        <p:nvSpPr>
          <p:cNvPr id="4" name="Rectangle 3">
            <a:extLst>
              <a:ext uri="{FF2B5EF4-FFF2-40B4-BE49-F238E27FC236}">
                <a16:creationId xmlns:a16="http://schemas.microsoft.com/office/drawing/2014/main" id="{8AC6FC4C-7322-4598-B4B5-9F78EB61AB13}"/>
              </a:ext>
            </a:extLst>
          </p:cNvPr>
          <p:cNvSpPr/>
          <p:nvPr/>
        </p:nvSpPr>
        <p:spPr>
          <a:xfrm>
            <a:off x="1" y="3143195"/>
            <a:ext cx="3419503" cy="230832"/>
          </a:xfrm>
          <a:prstGeom prst="rect">
            <a:avLst/>
          </a:prstGeom>
        </p:spPr>
        <p:txBody>
          <a:bodyPr wrap="square">
            <a:spAutoFit/>
          </a:bodyPr>
          <a:lstStyle/>
          <a:p>
            <a:r>
              <a:rPr lang="en-US" sz="900" b="1" dirty="0">
                <a:ln w="0"/>
                <a:solidFill>
                  <a:srgbClr val="0757B3"/>
                </a:solidFill>
                <a:effectLst>
                  <a:reflection blurRad="6350" stA="53000" endA="300" endPos="35500" dir="5400000" sy="-90000" algn="bl" rotWithShape="0"/>
                </a:effectLst>
                <a:latin typeface="Trebuchet MS" pitchFamily="34" charset="0"/>
                <a:cs typeface="Arial Black" panose="020B0604020202020204" pitchFamily="34" charset="0"/>
              </a:rPr>
              <a:t>HORIZONTAL BUSINESS PROCESS INTEGRATION</a:t>
            </a:r>
            <a:endParaRPr lang="en-GB" sz="900" b="1" dirty="0">
              <a:solidFill>
                <a:srgbClr val="0757B3"/>
              </a:solidFill>
              <a:latin typeface="Trebuchet MS" pitchFamily="34" charset="0"/>
              <a:cs typeface="Arial Black" panose="020B0604020202020204" pitchFamily="34" charset="0"/>
            </a:endParaRPr>
          </a:p>
        </p:txBody>
      </p:sp>
      <p:sp>
        <p:nvSpPr>
          <p:cNvPr id="87" name="Rectangle 86">
            <a:extLst>
              <a:ext uri="{FF2B5EF4-FFF2-40B4-BE49-F238E27FC236}">
                <a16:creationId xmlns:a16="http://schemas.microsoft.com/office/drawing/2014/main" id="{0B130A33-D5BB-46C2-94BD-891F48C77285}"/>
              </a:ext>
            </a:extLst>
          </p:cNvPr>
          <p:cNvSpPr/>
          <p:nvPr/>
        </p:nvSpPr>
        <p:spPr>
          <a:xfrm>
            <a:off x="3304552" y="3888828"/>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Sensors, Actuators, RFID etc.</a:t>
            </a:r>
          </a:p>
        </p:txBody>
      </p:sp>
      <p:sp>
        <p:nvSpPr>
          <p:cNvPr id="88" name="Rectangle 87">
            <a:extLst>
              <a:ext uri="{FF2B5EF4-FFF2-40B4-BE49-F238E27FC236}">
                <a16:creationId xmlns:a16="http://schemas.microsoft.com/office/drawing/2014/main" id="{106867C0-9C35-4044-B4B9-9FDAFF9AC891}"/>
              </a:ext>
            </a:extLst>
          </p:cNvPr>
          <p:cNvSpPr/>
          <p:nvPr/>
        </p:nvSpPr>
        <p:spPr>
          <a:xfrm>
            <a:off x="3304552" y="352440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PLC, SCADA, I/O Controllers, </a:t>
            </a:r>
            <a:r>
              <a:rPr lang="en-US" sz="1050" b="1" dirty="0" err="1">
                <a:solidFill>
                  <a:schemeClr val="bg2"/>
                </a:solidFill>
                <a:latin typeface="Trebuchet MS" pitchFamily="34" charset="0"/>
                <a:cs typeface="Arial Narrow" panose="020B0604020202020204" pitchFamily="34" charset="0"/>
              </a:rPr>
              <a:t>IIoT</a:t>
            </a:r>
            <a:endParaRPr lang="en-US" sz="1050" b="1" dirty="0">
              <a:solidFill>
                <a:schemeClr val="bg2"/>
              </a:solidFill>
              <a:latin typeface="Trebuchet MS" pitchFamily="34" charset="0"/>
              <a:cs typeface="Arial Narrow" panose="020B0604020202020204" pitchFamily="34" charset="0"/>
            </a:endParaRPr>
          </a:p>
        </p:txBody>
      </p:sp>
      <p:sp>
        <p:nvSpPr>
          <p:cNvPr id="89" name="Rectangle 88">
            <a:extLst>
              <a:ext uri="{FF2B5EF4-FFF2-40B4-BE49-F238E27FC236}">
                <a16:creationId xmlns:a16="http://schemas.microsoft.com/office/drawing/2014/main" id="{3AD9E097-DA3C-4591-A9F3-EB6972686600}"/>
              </a:ext>
            </a:extLst>
          </p:cNvPr>
          <p:cNvSpPr/>
          <p:nvPr/>
        </p:nvSpPr>
        <p:spPr>
          <a:xfrm>
            <a:off x="3295969" y="3177746"/>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MOM / LMS - APS – MES - MI</a:t>
            </a:r>
          </a:p>
        </p:txBody>
      </p:sp>
      <p:sp>
        <p:nvSpPr>
          <p:cNvPr id="90" name="Rectangle 89">
            <a:extLst>
              <a:ext uri="{FF2B5EF4-FFF2-40B4-BE49-F238E27FC236}">
                <a16:creationId xmlns:a16="http://schemas.microsoft.com/office/drawing/2014/main" id="{E1446457-6EFB-4478-AFD5-B48EF7261FA3}"/>
              </a:ext>
            </a:extLst>
          </p:cNvPr>
          <p:cNvSpPr/>
          <p:nvPr/>
        </p:nvSpPr>
        <p:spPr>
          <a:xfrm>
            <a:off x="3295969" y="2482130"/>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
        <p:nvSpPr>
          <p:cNvPr id="91" name="Rectangle 90">
            <a:extLst>
              <a:ext uri="{FF2B5EF4-FFF2-40B4-BE49-F238E27FC236}">
                <a16:creationId xmlns:a16="http://schemas.microsoft.com/office/drawing/2014/main" id="{47F9D77C-8ECD-44F5-A472-C902A913502F}"/>
              </a:ext>
            </a:extLst>
          </p:cNvPr>
          <p:cNvSpPr/>
          <p:nvPr/>
        </p:nvSpPr>
        <p:spPr>
          <a:xfrm>
            <a:off x="3295969"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CRM</a:t>
            </a:r>
          </a:p>
        </p:txBody>
      </p:sp>
      <p:sp>
        <p:nvSpPr>
          <p:cNvPr id="92" name="Rectangle 91">
            <a:extLst>
              <a:ext uri="{FF2B5EF4-FFF2-40B4-BE49-F238E27FC236}">
                <a16:creationId xmlns:a16="http://schemas.microsoft.com/office/drawing/2014/main" id="{16EE86F5-D695-4BBE-8800-819E3E1B5A9D}"/>
              </a:ext>
            </a:extLst>
          </p:cNvPr>
          <p:cNvSpPr/>
          <p:nvPr/>
        </p:nvSpPr>
        <p:spPr>
          <a:xfrm>
            <a:off x="4164920"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EAM</a:t>
            </a:r>
          </a:p>
        </p:txBody>
      </p:sp>
      <p:sp>
        <p:nvSpPr>
          <p:cNvPr id="93" name="Rectangle 92">
            <a:extLst>
              <a:ext uri="{FF2B5EF4-FFF2-40B4-BE49-F238E27FC236}">
                <a16:creationId xmlns:a16="http://schemas.microsoft.com/office/drawing/2014/main" id="{D50D9494-EBA0-486D-BF9F-D33E500885B5}"/>
              </a:ext>
            </a:extLst>
          </p:cNvPr>
          <p:cNvSpPr/>
          <p:nvPr/>
        </p:nvSpPr>
        <p:spPr>
          <a:xfrm>
            <a:off x="5034213"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HCM</a:t>
            </a:r>
          </a:p>
        </p:txBody>
      </p:sp>
      <p:sp>
        <p:nvSpPr>
          <p:cNvPr id="94" name="Rectangle 93">
            <a:extLst>
              <a:ext uri="{FF2B5EF4-FFF2-40B4-BE49-F238E27FC236}">
                <a16:creationId xmlns:a16="http://schemas.microsoft.com/office/drawing/2014/main" id="{058AE460-2552-4D4F-A265-033744E7784F}"/>
              </a:ext>
            </a:extLst>
          </p:cNvPr>
          <p:cNvSpPr/>
          <p:nvPr/>
        </p:nvSpPr>
        <p:spPr>
          <a:xfrm>
            <a:off x="4588385"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SCM</a:t>
            </a:r>
          </a:p>
        </p:txBody>
      </p:sp>
      <p:sp>
        <p:nvSpPr>
          <p:cNvPr id="95" name="Rectangle 94">
            <a:extLst>
              <a:ext uri="{FF2B5EF4-FFF2-40B4-BE49-F238E27FC236}">
                <a16:creationId xmlns:a16="http://schemas.microsoft.com/office/drawing/2014/main" id="{5F1FE320-FF39-419F-82D0-FC13F0C940FE}"/>
              </a:ext>
            </a:extLst>
          </p:cNvPr>
          <p:cNvSpPr/>
          <p:nvPr/>
        </p:nvSpPr>
        <p:spPr>
          <a:xfrm>
            <a:off x="3289652" y="179085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Visualization, Monitoring, Analytics</a:t>
            </a:r>
          </a:p>
        </p:txBody>
      </p:sp>
      <p:sp>
        <p:nvSpPr>
          <p:cNvPr id="96" name="Rectangle 95">
            <a:extLst>
              <a:ext uri="{FF2B5EF4-FFF2-40B4-BE49-F238E27FC236}">
                <a16:creationId xmlns:a16="http://schemas.microsoft.com/office/drawing/2014/main" id="{55F05015-9B8A-42B9-AA17-0B97DA62560F}"/>
              </a:ext>
            </a:extLst>
          </p:cNvPr>
          <p:cNvSpPr/>
          <p:nvPr/>
        </p:nvSpPr>
        <p:spPr>
          <a:xfrm>
            <a:off x="3298586" y="1443045"/>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Data Federation &amp; Collaboration </a:t>
            </a:r>
          </a:p>
        </p:txBody>
      </p:sp>
      <p:sp>
        <p:nvSpPr>
          <p:cNvPr id="97" name="Rectangle 96">
            <a:extLst>
              <a:ext uri="{FF2B5EF4-FFF2-40B4-BE49-F238E27FC236}">
                <a16:creationId xmlns:a16="http://schemas.microsoft.com/office/drawing/2014/main" id="{656AFC1E-D0C3-4C1F-A701-00FF78E4A228}"/>
              </a:ext>
            </a:extLst>
          </p:cNvPr>
          <p:cNvSpPr/>
          <p:nvPr/>
        </p:nvSpPr>
        <p:spPr>
          <a:xfrm>
            <a:off x="3295646" y="1095237"/>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Prediction, Simulation, CPS</a:t>
            </a:r>
          </a:p>
        </p:txBody>
      </p:sp>
      <p:sp>
        <p:nvSpPr>
          <p:cNvPr id="98" name="Rectangle 97">
            <a:extLst>
              <a:ext uri="{FF2B5EF4-FFF2-40B4-BE49-F238E27FC236}">
                <a16:creationId xmlns:a16="http://schemas.microsoft.com/office/drawing/2014/main" id="{CD1C9671-2BF6-4E0A-8DA6-C7953645300B}"/>
              </a:ext>
            </a:extLst>
          </p:cNvPr>
          <p:cNvSpPr/>
          <p:nvPr/>
        </p:nvSpPr>
        <p:spPr>
          <a:xfrm>
            <a:off x="3289652"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PLM</a:t>
            </a:r>
          </a:p>
        </p:txBody>
      </p:sp>
      <p:sp>
        <p:nvSpPr>
          <p:cNvPr id="100" name="Rectangle 99">
            <a:extLst>
              <a:ext uri="{FF2B5EF4-FFF2-40B4-BE49-F238E27FC236}">
                <a16:creationId xmlns:a16="http://schemas.microsoft.com/office/drawing/2014/main" id="{018FD7D2-1995-4F19-A367-F31E35970B8C}"/>
              </a:ext>
            </a:extLst>
          </p:cNvPr>
          <p:cNvSpPr/>
          <p:nvPr/>
        </p:nvSpPr>
        <p:spPr>
          <a:xfrm>
            <a:off x="3298586" y="803216"/>
            <a:ext cx="2549799" cy="253916"/>
          </a:xfrm>
          <a:prstGeom prst="rect">
            <a:avLst/>
          </a:prstGeom>
        </p:spPr>
        <p:txBody>
          <a:bodyPr wrap="square">
            <a:spAutoFit/>
          </a:bodyPr>
          <a:lstStyle/>
          <a:p>
            <a:pPr algn="ctr"/>
            <a:r>
              <a:rPr lang="en-US" sz="1050" b="1" dirty="0">
                <a:ln w="0"/>
                <a:solidFill>
                  <a:srgbClr val="92A70E"/>
                </a:solidFill>
                <a:effectLst>
                  <a:reflection blurRad="6350" stA="53000" endA="300" endPos="35500" dir="5400000" sy="-90000" algn="bl" rotWithShape="0"/>
                </a:effectLst>
                <a:latin typeface="Trebuchet MS" pitchFamily="34" charset="0"/>
                <a:cs typeface="Arial Black" panose="020B0604020202020204" pitchFamily="34" charset="0"/>
              </a:rPr>
              <a:t>VERTICAL SYSTEM INTEGRATION</a:t>
            </a:r>
            <a:endParaRPr lang="en-GB" sz="1050" b="1" dirty="0">
              <a:solidFill>
                <a:srgbClr val="92A70E"/>
              </a:solidFill>
              <a:latin typeface="Trebuchet MS" pitchFamily="34" charset="0"/>
              <a:cs typeface="Arial Black" panose="020B0604020202020204" pitchFamily="34" charset="0"/>
            </a:endParaRPr>
          </a:p>
        </p:txBody>
      </p:sp>
      <p:grpSp>
        <p:nvGrpSpPr>
          <p:cNvPr id="6" name="Group 57">
            <a:extLst>
              <a:ext uri="{FF2B5EF4-FFF2-40B4-BE49-F238E27FC236}">
                <a16:creationId xmlns:a16="http://schemas.microsoft.com/office/drawing/2014/main" id="{C6359B7B-8469-4426-8B04-56E448267675}"/>
              </a:ext>
            </a:extLst>
          </p:cNvPr>
          <p:cNvGrpSpPr/>
          <p:nvPr/>
        </p:nvGrpSpPr>
        <p:grpSpPr>
          <a:xfrm>
            <a:off x="35496" y="1995686"/>
            <a:ext cx="9073008" cy="1147476"/>
            <a:chOff x="35496" y="1995686"/>
            <a:chExt cx="9073008" cy="1147476"/>
          </a:xfrm>
        </p:grpSpPr>
        <p:sp>
          <p:nvSpPr>
            <p:cNvPr id="60" name="Rounded Rectangle 2">
              <a:extLst>
                <a:ext uri="{FF2B5EF4-FFF2-40B4-BE49-F238E27FC236}">
                  <a16:creationId xmlns:a16="http://schemas.microsoft.com/office/drawing/2014/main" id="{C5957112-3FE6-4B46-A7C7-7F1C65C4018E}"/>
                </a:ext>
              </a:extLst>
            </p:cNvPr>
            <p:cNvSpPr/>
            <p:nvPr/>
          </p:nvSpPr>
          <p:spPr>
            <a:xfrm>
              <a:off x="47312"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Market to Order</a:t>
              </a:r>
            </a:p>
          </p:txBody>
        </p:sp>
        <p:sp>
          <p:nvSpPr>
            <p:cNvPr id="61" name="Rounded Rectangle 4">
              <a:extLst>
                <a:ext uri="{FF2B5EF4-FFF2-40B4-BE49-F238E27FC236}">
                  <a16:creationId xmlns:a16="http://schemas.microsoft.com/office/drawing/2014/main" id="{4B091C5D-917A-4849-B923-2F66087F1C5E}"/>
                </a:ext>
              </a:extLst>
            </p:cNvPr>
            <p:cNvSpPr/>
            <p:nvPr/>
          </p:nvSpPr>
          <p:spPr>
            <a:xfrm>
              <a:off x="5889574"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Inspect to Quality</a:t>
              </a:r>
            </a:p>
          </p:txBody>
        </p:sp>
        <p:sp>
          <p:nvSpPr>
            <p:cNvPr id="75" name="Rounded Rectangle 5">
              <a:extLst>
                <a:ext uri="{FF2B5EF4-FFF2-40B4-BE49-F238E27FC236}">
                  <a16:creationId xmlns:a16="http://schemas.microsoft.com/office/drawing/2014/main" id="{C09AA50F-2692-428E-BC2D-17FD027117D4}"/>
                </a:ext>
              </a:extLst>
            </p:cNvPr>
            <p:cNvSpPr/>
            <p:nvPr/>
          </p:nvSpPr>
          <p:spPr>
            <a:xfrm>
              <a:off x="47312"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Record to Report</a:t>
              </a:r>
            </a:p>
          </p:txBody>
        </p:sp>
        <p:sp>
          <p:nvSpPr>
            <p:cNvPr id="76" name="Rounded Rectangle 7">
              <a:extLst>
                <a:ext uri="{FF2B5EF4-FFF2-40B4-BE49-F238E27FC236}">
                  <a16:creationId xmlns:a16="http://schemas.microsoft.com/office/drawing/2014/main" id="{F2CCD658-96E7-4EAA-BA9D-57AD255C4801}"/>
                </a:ext>
              </a:extLst>
            </p:cNvPr>
            <p:cNvSpPr/>
            <p:nvPr/>
          </p:nvSpPr>
          <p:spPr>
            <a:xfrm>
              <a:off x="1663965"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Order to Cash</a:t>
              </a:r>
            </a:p>
          </p:txBody>
        </p:sp>
        <p:sp>
          <p:nvSpPr>
            <p:cNvPr id="77" name="Rounded Rectangle 8">
              <a:extLst>
                <a:ext uri="{FF2B5EF4-FFF2-40B4-BE49-F238E27FC236}">
                  <a16:creationId xmlns:a16="http://schemas.microsoft.com/office/drawing/2014/main" id="{BCFEDF4A-071C-456C-9C11-2C0159E97AF2}"/>
                </a:ext>
              </a:extLst>
            </p:cNvPr>
            <p:cNvSpPr/>
            <p:nvPr/>
          </p:nvSpPr>
          <p:spPr>
            <a:xfrm>
              <a:off x="1663965"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Procure to Pay</a:t>
              </a:r>
            </a:p>
          </p:txBody>
        </p:sp>
        <p:sp>
          <p:nvSpPr>
            <p:cNvPr id="78" name="Rounded Rectangle 9">
              <a:extLst>
                <a:ext uri="{FF2B5EF4-FFF2-40B4-BE49-F238E27FC236}">
                  <a16:creationId xmlns:a16="http://schemas.microsoft.com/office/drawing/2014/main" id="{2D4FED37-88C8-40DC-9D3A-75FF9668FBB4}"/>
                </a:ext>
              </a:extLst>
            </p:cNvPr>
            <p:cNvSpPr/>
            <p:nvPr/>
          </p:nvSpPr>
          <p:spPr>
            <a:xfrm>
              <a:off x="588957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Idea to Offering</a:t>
              </a:r>
            </a:p>
          </p:txBody>
        </p:sp>
        <p:sp>
          <p:nvSpPr>
            <p:cNvPr id="79" name="Rounded Rectangle 10">
              <a:extLst>
                <a:ext uri="{FF2B5EF4-FFF2-40B4-BE49-F238E27FC236}">
                  <a16:creationId xmlns:a16="http://schemas.microsoft.com/office/drawing/2014/main" id="{33330A8C-0991-43F5-BD96-031B52C21D7E}"/>
                </a:ext>
              </a:extLst>
            </p:cNvPr>
            <p:cNvSpPr/>
            <p:nvPr/>
          </p:nvSpPr>
          <p:spPr>
            <a:xfrm>
              <a:off x="7515231"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Acquire to Retire</a:t>
              </a:r>
            </a:p>
          </p:txBody>
        </p:sp>
        <p:sp>
          <p:nvSpPr>
            <p:cNvPr id="80" name="Rounded Rectangle 11">
              <a:extLst>
                <a:ext uri="{FF2B5EF4-FFF2-40B4-BE49-F238E27FC236}">
                  <a16:creationId xmlns:a16="http://schemas.microsoft.com/office/drawing/2014/main" id="{CA2B3C7A-4DED-4C5B-AC2A-D3B239D2B947}"/>
                </a:ext>
              </a:extLst>
            </p:cNvPr>
            <p:cNvSpPr/>
            <p:nvPr/>
          </p:nvSpPr>
          <p:spPr>
            <a:xfrm>
              <a:off x="588957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Design to Build</a:t>
              </a:r>
            </a:p>
          </p:txBody>
        </p:sp>
        <p:sp>
          <p:nvSpPr>
            <p:cNvPr id="81" name="Rounded Rectangle 28">
              <a:extLst>
                <a:ext uri="{FF2B5EF4-FFF2-40B4-BE49-F238E27FC236}">
                  <a16:creationId xmlns:a16="http://schemas.microsoft.com/office/drawing/2014/main" id="{45839875-18FA-47DB-9B6A-B6DA4E1EAF17}"/>
                </a:ext>
              </a:extLst>
            </p:cNvPr>
            <p:cNvSpPr/>
            <p:nvPr/>
          </p:nvSpPr>
          <p:spPr>
            <a:xfrm>
              <a:off x="1663965" y="276817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Plan to Produce</a:t>
              </a:r>
            </a:p>
          </p:txBody>
        </p:sp>
        <p:sp>
          <p:nvSpPr>
            <p:cNvPr id="82" name="Rounded Rectangle 29">
              <a:extLst>
                <a:ext uri="{FF2B5EF4-FFF2-40B4-BE49-F238E27FC236}">
                  <a16:creationId xmlns:a16="http://schemas.microsoft.com/office/drawing/2014/main" id="{880D11AB-EE55-4AB0-B0CA-25DAE9AC968F}"/>
                </a:ext>
              </a:extLst>
            </p:cNvPr>
            <p:cNvSpPr/>
            <p:nvPr/>
          </p:nvSpPr>
          <p:spPr>
            <a:xfrm>
              <a:off x="752406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Forecast to Plan</a:t>
              </a:r>
            </a:p>
          </p:txBody>
        </p:sp>
        <p:sp>
          <p:nvSpPr>
            <p:cNvPr id="83" name="Rounded Rectangle 30">
              <a:extLst>
                <a:ext uri="{FF2B5EF4-FFF2-40B4-BE49-F238E27FC236}">
                  <a16:creationId xmlns:a16="http://schemas.microsoft.com/office/drawing/2014/main" id="{B29ED0FB-D79B-4ADF-8139-FE84B05318C5}"/>
                </a:ext>
              </a:extLst>
            </p:cNvPr>
            <p:cNvSpPr/>
            <p:nvPr/>
          </p:nvSpPr>
          <p:spPr>
            <a:xfrm>
              <a:off x="752406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Assess to Acquire</a:t>
              </a:r>
            </a:p>
          </p:txBody>
        </p:sp>
        <p:sp>
          <p:nvSpPr>
            <p:cNvPr id="84" name="Rounded Rectangle 31">
              <a:extLst>
                <a:ext uri="{FF2B5EF4-FFF2-40B4-BE49-F238E27FC236}">
                  <a16:creationId xmlns:a16="http://schemas.microsoft.com/office/drawing/2014/main" id="{F36E4B4A-9CE9-4819-AE18-BA692D34627A}"/>
                </a:ext>
              </a:extLst>
            </p:cNvPr>
            <p:cNvSpPr/>
            <p:nvPr/>
          </p:nvSpPr>
          <p:spPr>
            <a:xfrm>
              <a:off x="35496" y="276649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Operate to Maintain</a:t>
              </a:r>
            </a:p>
          </p:txBody>
        </p:sp>
      </p:grpSp>
      <p:sp>
        <p:nvSpPr>
          <p:cNvPr id="45" name="Rectangle 44">
            <a:extLst>
              <a:ext uri="{FF2B5EF4-FFF2-40B4-BE49-F238E27FC236}">
                <a16:creationId xmlns:a16="http://schemas.microsoft.com/office/drawing/2014/main" id="{E1446457-6EFB-4478-AFD5-B48EF7261FA3}"/>
              </a:ext>
            </a:extLst>
          </p:cNvPr>
          <p:cNvSpPr/>
          <p:nvPr/>
        </p:nvSpPr>
        <p:spPr>
          <a:xfrm>
            <a:off x="3295969" y="2476421"/>
            <a:ext cx="2549799" cy="271484"/>
          </a:xfrm>
          <a:prstGeom prst="rect">
            <a:avLst/>
          </a:prstGeom>
          <a:solidFill>
            <a:srgbClr val="0757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Tree>
    <p:extLst>
      <p:ext uri="{BB962C8B-B14F-4D97-AF65-F5344CB8AC3E}">
        <p14:creationId xmlns:p14="http://schemas.microsoft.com/office/powerpoint/2010/main" val="34007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barn(inHorizontal)">
                                      <p:cBhvr>
                                        <p:cTn id="16" dur="500"/>
                                        <p:tgtEl>
                                          <p:spTgt spid="100"/>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randombar(horizontal)">
                                      <p:cBhvr>
                                        <p:cTn id="30" dur="500"/>
                                        <p:tgtEl>
                                          <p:spTgt spid="98"/>
                                        </p:tgtEl>
                                      </p:cBhvr>
                                    </p:animEffect>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500"/>
                                        <p:tgtEl>
                                          <p:spTgt spid="94"/>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randombar(horizontal)">
                                      <p:cBhvr>
                                        <p:cTn id="45" dur="500"/>
                                        <p:tgtEl>
                                          <p:spTgt spid="89"/>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3500"/>
                            </p:stCondLst>
                            <p:childTnLst>
                              <p:par>
                                <p:cTn id="51" presetID="14" presetClass="entr" presetSubtype="1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randombar(horizontal)">
                                      <p:cBhvr>
                                        <p:cTn id="53" dur="500"/>
                                        <p:tgtEl>
                                          <p:spTgt spid="96"/>
                                        </p:tgtEl>
                                      </p:cBhvr>
                                    </p:animEffect>
                                  </p:childTnLst>
                                </p:cTn>
                              </p:par>
                            </p:childTnLst>
                          </p:cTn>
                        </p:par>
                        <p:par>
                          <p:cTn id="54" fill="hold">
                            <p:stCondLst>
                              <p:cond delay="400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randombar(horizontal)">
                                      <p:cBhvr>
                                        <p:cTn id="61" dur="500"/>
                                        <p:tgtEl>
                                          <p:spTgt spid="87"/>
                                        </p:tgtEl>
                                      </p:cBhvr>
                                    </p:animEffect>
                                  </p:childTnLst>
                                </p:cTn>
                              </p:par>
                            </p:childTnLst>
                          </p:cTn>
                        </p:par>
                        <p:par>
                          <p:cTn id="62" fill="hold">
                            <p:stCondLst>
                              <p:cond delay="5000"/>
                            </p:stCondLst>
                            <p:childTnLst>
                              <p:par>
                                <p:cTn id="63" presetID="1"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724" y="-1642"/>
            <a:ext cx="9136551" cy="5065200"/>
          </a:xfrm>
        </p:spPr>
      </p:pic>
      <p:sp>
        <p:nvSpPr>
          <p:cNvPr id="3" name="Title 2"/>
          <p:cNvSpPr>
            <a:spLocks noGrp="1"/>
          </p:cNvSpPr>
          <p:nvPr>
            <p:ph type="title"/>
          </p:nvPr>
        </p:nvSpPr>
        <p:spPr/>
        <p:txBody>
          <a:bodyPr anchor="ctr"/>
          <a:lstStyle/>
          <a:p>
            <a:pPr algn="l"/>
            <a:br>
              <a:rPr lang="en-GB" dirty="0"/>
            </a:br>
            <a:r>
              <a:rPr lang="en-US" b="1" cap="all" spc="50" dirty="0"/>
              <a:t>Services</a:t>
            </a:r>
            <a:br>
              <a:rPr lang="en-US" b="1" cap="all" spc="50" dirty="0"/>
            </a:br>
            <a:endParaRPr lang="en-GB" b="1" dirty="0"/>
          </a:p>
        </p:txBody>
      </p:sp>
    </p:spTree>
    <p:extLst>
      <p:ext uri="{BB962C8B-B14F-4D97-AF65-F5344CB8AC3E}">
        <p14:creationId xmlns:p14="http://schemas.microsoft.com/office/powerpoint/2010/main" val="35612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068-B241-400B-A0B6-17E12FCA457F}"/>
              </a:ext>
            </a:extLst>
          </p:cNvPr>
          <p:cNvSpPr>
            <a:spLocks noGrp="1"/>
          </p:cNvSpPr>
          <p:nvPr>
            <p:ph type="title"/>
          </p:nvPr>
        </p:nvSpPr>
        <p:spPr>
          <a:xfrm>
            <a:off x="457200" y="382950"/>
            <a:ext cx="7848000" cy="360000"/>
          </a:xfrm>
        </p:spPr>
        <p:txBody>
          <a:bodyPr/>
          <a:lstStyle/>
          <a:p>
            <a:r>
              <a:rPr lang="en-GB" dirty="0"/>
              <a:t>SERVICES OFFERINGS</a:t>
            </a:r>
          </a:p>
        </p:txBody>
      </p:sp>
      <p:sp>
        <p:nvSpPr>
          <p:cNvPr id="13" name="TextBox 12">
            <a:extLst>
              <a:ext uri="{FF2B5EF4-FFF2-40B4-BE49-F238E27FC236}">
                <a16:creationId xmlns:a16="http://schemas.microsoft.com/office/drawing/2014/main" id="{CEF670AE-8649-4AC9-9472-78B5C72B5001}"/>
              </a:ext>
            </a:extLst>
          </p:cNvPr>
          <p:cNvSpPr txBox="1"/>
          <p:nvPr/>
        </p:nvSpPr>
        <p:spPr>
          <a:xfrm>
            <a:off x="762000" y="3878495"/>
            <a:ext cx="1676400" cy="430887"/>
          </a:xfrm>
          <a:prstGeom prst="rect">
            <a:avLst/>
          </a:prstGeom>
          <a:noFill/>
        </p:spPr>
        <p:txBody>
          <a:bodyPr wrap="square" rtlCol="0">
            <a:spAutoFit/>
          </a:bodyPr>
          <a:lstStyle/>
          <a:p>
            <a:pPr algn="ctr"/>
            <a:r>
              <a:rPr lang="en-GB" sz="1100" dirty="0"/>
              <a:t>Manufacturing Excellence</a:t>
            </a:r>
            <a:endParaRPr lang="en-IN" sz="1100" dirty="0">
              <a:ea typeface="Roboto Light" panose="02000000000000000000" pitchFamily="2" charset="0"/>
            </a:endParaRPr>
          </a:p>
        </p:txBody>
      </p:sp>
      <p:sp>
        <p:nvSpPr>
          <p:cNvPr id="25" name="TextBox 24">
            <a:extLst>
              <a:ext uri="{FF2B5EF4-FFF2-40B4-BE49-F238E27FC236}">
                <a16:creationId xmlns:a16="http://schemas.microsoft.com/office/drawing/2014/main" id="{A93C4DF7-5EA5-4D15-8C1B-2516FE040036}"/>
              </a:ext>
            </a:extLst>
          </p:cNvPr>
          <p:cNvSpPr txBox="1"/>
          <p:nvPr/>
        </p:nvSpPr>
        <p:spPr>
          <a:xfrm>
            <a:off x="2757959"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Migration / Upgradation</a:t>
            </a:r>
          </a:p>
        </p:txBody>
      </p:sp>
      <p:sp>
        <p:nvSpPr>
          <p:cNvPr id="30" name="TextBox 29">
            <a:extLst>
              <a:ext uri="{FF2B5EF4-FFF2-40B4-BE49-F238E27FC236}">
                <a16:creationId xmlns:a16="http://schemas.microsoft.com/office/drawing/2014/main" id="{AE8B5FF3-E846-4DF9-9E7A-7A29DCD74DDD}"/>
              </a:ext>
            </a:extLst>
          </p:cNvPr>
          <p:cNvSpPr txBox="1"/>
          <p:nvPr/>
        </p:nvSpPr>
        <p:spPr>
          <a:xfrm>
            <a:off x="4753918"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Education &amp; Training</a:t>
            </a:r>
          </a:p>
        </p:txBody>
      </p:sp>
      <p:sp>
        <p:nvSpPr>
          <p:cNvPr id="36" name="TextBox 35">
            <a:extLst>
              <a:ext uri="{FF2B5EF4-FFF2-40B4-BE49-F238E27FC236}">
                <a16:creationId xmlns:a16="http://schemas.microsoft.com/office/drawing/2014/main" id="{FD1635AC-184F-4FC7-BECB-943B178CF539}"/>
              </a:ext>
            </a:extLst>
          </p:cNvPr>
          <p:cNvSpPr txBox="1"/>
          <p:nvPr/>
        </p:nvSpPr>
        <p:spPr>
          <a:xfrm>
            <a:off x="6749876"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Staff Augmentation</a:t>
            </a:r>
          </a:p>
        </p:txBody>
      </p:sp>
      <p:grpSp>
        <p:nvGrpSpPr>
          <p:cNvPr id="4" name="Group 3">
            <a:extLst>
              <a:ext uri="{FF2B5EF4-FFF2-40B4-BE49-F238E27FC236}">
                <a16:creationId xmlns:a16="http://schemas.microsoft.com/office/drawing/2014/main" id="{483F3F8F-09E7-4FAF-ABA5-434678C5D287}"/>
              </a:ext>
            </a:extLst>
          </p:cNvPr>
          <p:cNvGrpSpPr/>
          <p:nvPr/>
        </p:nvGrpSpPr>
        <p:grpSpPr>
          <a:xfrm>
            <a:off x="2755559" y="1075330"/>
            <a:ext cx="1679400" cy="1408559"/>
            <a:chOff x="759600" y="1075330"/>
            <a:chExt cx="1679400" cy="1408559"/>
          </a:xfrm>
        </p:grpSpPr>
        <p:sp>
          <p:nvSpPr>
            <p:cNvPr id="5" name="TextBox 4">
              <a:extLst>
                <a:ext uri="{FF2B5EF4-FFF2-40B4-BE49-F238E27FC236}">
                  <a16:creationId xmlns:a16="http://schemas.microsoft.com/office/drawing/2014/main" id="{EEA1AE45-7CCD-45BF-B18C-CDCBE6D87EE8}"/>
                </a:ext>
              </a:extLst>
            </p:cNvPr>
            <p:cNvSpPr txBox="1"/>
            <p:nvPr/>
          </p:nvSpPr>
          <p:spPr>
            <a:xfrm>
              <a:off x="762000" y="2053002"/>
              <a:ext cx="1676400" cy="430887"/>
            </a:xfrm>
            <a:prstGeom prst="rect">
              <a:avLst/>
            </a:prstGeom>
            <a:noFill/>
          </p:spPr>
          <p:txBody>
            <a:bodyPr wrap="square" rtlCol="0">
              <a:spAutoFit/>
            </a:bodyPr>
            <a:lstStyle/>
            <a:p>
              <a:pPr algn="ctr"/>
              <a:r>
                <a:rPr lang="en-GB" sz="1100" dirty="0">
                  <a:ea typeface="Roboto Light" panose="02000000000000000000" pitchFamily="2" charset="0"/>
                </a:rPr>
                <a:t>ERP Readiness and Health Check</a:t>
              </a:r>
            </a:p>
          </p:txBody>
        </p:sp>
        <p:sp>
          <p:nvSpPr>
            <p:cNvPr id="9" name="Rectangle 8">
              <a:extLst>
                <a:ext uri="{FF2B5EF4-FFF2-40B4-BE49-F238E27FC236}">
                  <a16:creationId xmlns:a16="http://schemas.microsoft.com/office/drawing/2014/main" id="{AA7B15D3-70AD-41FE-AA79-EB07744AABBF}"/>
                </a:ext>
              </a:extLst>
            </p:cNvPr>
            <p:cNvSpPr/>
            <p:nvPr/>
          </p:nvSpPr>
          <p:spPr>
            <a:xfrm>
              <a:off x="759600"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47" name="Picture Placeholder 8">
              <a:extLst>
                <a:ext uri="{FF2B5EF4-FFF2-40B4-BE49-F238E27FC236}">
                  <a16:creationId xmlns:a16="http://schemas.microsoft.com/office/drawing/2014/main" id="{A5F2761D-B7B7-46CC-8BF2-9AB9FFFC8E95}"/>
                </a:ext>
              </a:extLst>
            </p:cNvPr>
            <p:cNvPicPr>
              <a:picLocks noChangeAspect="1"/>
            </p:cNvPicPr>
            <p:nvPr/>
          </p:nvPicPr>
          <p:blipFill>
            <a:blip r:embed="rId2" cstate="print">
              <a:extLst>
                <a:ext uri="{28A0092B-C50C-407E-A947-70E740481C1C}">
                  <a14:useLocalDpi xmlns:a14="http://schemas.microsoft.com/office/drawing/2010/main" val="0"/>
                </a:ext>
              </a:extLst>
            </a:blip>
            <a:srcRect t="256" b="256"/>
            <a:stretch>
              <a:fillRect/>
            </a:stretch>
          </p:blipFill>
          <p:spPr>
            <a:xfrm>
              <a:off x="760800" y="1075330"/>
              <a:ext cx="1678200" cy="911778"/>
            </a:xfrm>
            <a:prstGeom prst="rect">
              <a:avLst/>
            </a:prstGeom>
          </p:spPr>
        </p:pic>
      </p:grpSp>
      <p:grpSp>
        <p:nvGrpSpPr>
          <p:cNvPr id="3" name="Group 2">
            <a:extLst>
              <a:ext uri="{FF2B5EF4-FFF2-40B4-BE49-F238E27FC236}">
                <a16:creationId xmlns:a16="http://schemas.microsoft.com/office/drawing/2014/main" id="{E6678512-262F-4433-853F-81514AD8D1B6}"/>
              </a:ext>
            </a:extLst>
          </p:cNvPr>
          <p:cNvGrpSpPr/>
          <p:nvPr/>
        </p:nvGrpSpPr>
        <p:grpSpPr>
          <a:xfrm>
            <a:off x="759600" y="1075177"/>
            <a:ext cx="1678800" cy="1239435"/>
            <a:chOff x="2755559" y="1075177"/>
            <a:chExt cx="1678800" cy="1239435"/>
          </a:xfrm>
        </p:grpSpPr>
        <p:sp>
          <p:nvSpPr>
            <p:cNvPr id="19" name="TextBox 18">
              <a:extLst>
                <a:ext uri="{FF2B5EF4-FFF2-40B4-BE49-F238E27FC236}">
                  <a16:creationId xmlns:a16="http://schemas.microsoft.com/office/drawing/2014/main" id="{2911D090-6CB5-4183-A96E-D379DB811F19}"/>
                </a:ext>
              </a:extLst>
            </p:cNvPr>
            <p:cNvSpPr txBox="1"/>
            <p:nvPr/>
          </p:nvSpPr>
          <p:spPr>
            <a:xfrm>
              <a:off x="2757959" y="2053002"/>
              <a:ext cx="1676400" cy="261610"/>
            </a:xfrm>
            <a:prstGeom prst="rect">
              <a:avLst/>
            </a:prstGeom>
            <a:noFill/>
          </p:spPr>
          <p:txBody>
            <a:bodyPr wrap="square" rtlCol="0">
              <a:spAutoFit/>
            </a:bodyPr>
            <a:lstStyle/>
            <a:p>
              <a:pPr algn="ctr"/>
              <a:r>
                <a:rPr lang="en-GB" sz="1100" dirty="0">
                  <a:ea typeface="Roboto Light" panose="02000000000000000000" pitchFamily="2" charset="0"/>
                </a:rPr>
                <a:t>Consulting Services</a:t>
              </a:r>
            </a:p>
          </p:txBody>
        </p:sp>
        <p:pic>
          <p:nvPicPr>
            <p:cNvPr id="48" name="Picture Placeholder 9">
              <a:extLst>
                <a:ext uri="{FF2B5EF4-FFF2-40B4-BE49-F238E27FC236}">
                  <a16:creationId xmlns:a16="http://schemas.microsoft.com/office/drawing/2014/main" id="{7A474AA8-9094-47AB-BE1F-E6362E57C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559" y="1075177"/>
              <a:ext cx="1678800" cy="916662"/>
            </a:xfrm>
            <a:prstGeom prst="rect">
              <a:avLst/>
            </a:prstGeom>
          </p:spPr>
        </p:pic>
        <p:sp>
          <p:nvSpPr>
            <p:cNvPr id="49" name="Rectangle 48">
              <a:extLst>
                <a:ext uri="{FF2B5EF4-FFF2-40B4-BE49-F238E27FC236}">
                  <a16:creationId xmlns:a16="http://schemas.microsoft.com/office/drawing/2014/main" id="{1271C962-5E13-4248-9A94-81CEF6E74F47}"/>
                </a:ext>
              </a:extLst>
            </p:cNvPr>
            <p:cNvSpPr/>
            <p:nvPr/>
          </p:nvSpPr>
          <p:spPr>
            <a:xfrm>
              <a:off x="2755559"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grpSp>
        <p:nvGrpSpPr>
          <p:cNvPr id="6" name="Group 5">
            <a:extLst>
              <a:ext uri="{FF2B5EF4-FFF2-40B4-BE49-F238E27FC236}">
                <a16:creationId xmlns:a16="http://schemas.microsoft.com/office/drawing/2014/main" id="{00954DFC-1EF6-4B23-A14E-FADE730A5B5F}"/>
              </a:ext>
            </a:extLst>
          </p:cNvPr>
          <p:cNvGrpSpPr/>
          <p:nvPr/>
        </p:nvGrpSpPr>
        <p:grpSpPr>
          <a:xfrm>
            <a:off x="4750317" y="1068207"/>
            <a:ext cx="1680001" cy="1236817"/>
            <a:chOff x="4750317" y="1068207"/>
            <a:chExt cx="1680001" cy="1236817"/>
          </a:xfrm>
        </p:grpSpPr>
        <p:sp>
          <p:nvSpPr>
            <p:cNvPr id="45" name="TextBox 44">
              <a:extLst>
                <a:ext uri="{FF2B5EF4-FFF2-40B4-BE49-F238E27FC236}">
                  <a16:creationId xmlns:a16="http://schemas.microsoft.com/office/drawing/2014/main" id="{CAB203ED-0578-4EB2-91D5-40F26B6979A1}"/>
                </a:ext>
              </a:extLst>
            </p:cNvPr>
            <p:cNvSpPr txBox="1"/>
            <p:nvPr/>
          </p:nvSpPr>
          <p:spPr>
            <a:xfrm>
              <a:off x="4753918" y="2043414"/>
              <a:ext cx="1676400" cy="261610"/>
            </a:xfrm>
            <a:prstGeom prst="rect">
              <a:avLst/>
            </a:prstGeom>
            <a:noFill/>
          </p:spPr>
          <p:txBody>
            <a:bodyPr wrap="square" rtlCol="0">
              <a:spAutoFit/>
            </a:bodyPr>
            <a:lstStyle/>
            <a:p>
              <a:pPr algn="ctr"/>
              <a:r>
                <a:rPr lang="en-IN" sz="1100" dirty="0">
                  <a:ea typeface="Roboto Light" panose="02000000000000000000" pitchFamily="2" charset="0"/>
                </a:rPr>
                <a:t>ERP Implementation</a:t>
              </a:r>
            </a:p>
          </p:txBody>
        </p:sp>
        <p:pic>
          <p:nvPicPr>
            <p:cNvPr id="50" name="Picture Placeholder 6">
              <a:extLst>
                <a:ext uri="{FF2B5EF4-FFF2-40B4-BE49-F238E27FC236}">
                  <a16:creationId xmlns:a16="http://schemas.microsoft.com/office/drawing/2014/main" id="{A787A86D-6327-4B8A-883D-51B840B7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17" y="1068207"/>
              <a:ext cx="1676400" cy="912756"/>
            </a:xfrm>
            <a:prstGeom prst="rect">
              <a:avLst/>
            </a:prstGeom>
          </p:spPr>
        </p:pic>
        <p:sp>
          <p:nvSpPr>
            <p:cNvPr id="51" name="Rectangle 50">
              <a:extLst>
                <a:ext uri="{FF2B5EF4-FFF2-40B4-BE49-F238E27FC236}">
                  <a16:creationId xmlns:a16="http://schemas.microsoft.com/office/drawing/2014/main" id="{8E96080F-32EF-47CF-B2D2-81C658EAB5E7}"/>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pic>
        <p:nvPicPr>
          <p:cNvPr id="52" name="Picture Placeholder 6">
            <a:extLst>
              <a:ext uri="{FF2B5EF4-FFF2-40B4-BE49-F238E27FC236}">
                <a16:creationId xmlns:a16="http://schemas.microsoft.com/office/drawing/2014/main" id="{2BC9816D-2E4E-4CA6-9141-4B708AD74217}"/>
              </a:ext>
            </a:extLst>
          </p:cNvPr>
          <p:cNvPicPr>
            <a:picLocks noChangeAspect="1"/>
          </p:cNvPicPr>
          <p:nvPr/>
        </p:nvPicPr>
        <p:blipFill>
          <a:blip r:embed="rId5" cstate="print">
            <a:extLst>
              <a:ext uri="{28A0092B-C50C-407E-A947-70E740481C1C}">
                <a14:useLocalDpi xmlns:a14="http://schemas.microsoft.com/office/drawing/2010/main" val="0"/>
              </a:ext>
            </a:extLst>
          </a:blip>
          <a:srcRect t="256" b="256"/>
          <a:stretch>
            <a:fillRect/>
          </a:stretch>
        </p:blipFill>
        <p:spPr>
          <a:xfrm>
            <a:off x="759600" y="2903938"/>
            <a:ext cx="1678800" cy="912104"/>
          </a:xfrm>
          <a:prstGeom prst="rect">
            <a:avLst/>
          </a:prstGeom>
        </p:spPr>
      </p:pic>
      <p:sp>
        <p:nvSpPr>
          <p:cNvPr id="53" name="Rectangle 52">
            <a:extLst>
              <a:ext uri="{FF2B5EF4-FFF2-40B4-BE49-F238E27FC236}">
                <a16:creationId xmlns:a16="http://schemas.microsoft.com/office/drawing/2014/main" id="{498FA1B6-8226-4205-A490-B4254B2BEE54}"/>
              </a:ext>
            </a:extLst>
          </p:cNvPr>
          <p:cNvSpPr/>
          <p:nvPr/>
        </p:nvSpPr>
        <p:spPr>
          <a:xfrm>
            <a:off x="759600"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4" name="Picture Placeholder 6">
            <a:extLst>
              <a:ext uri="{FF2B5EF4-FFF2-40B4-BE49-F238E27FC236}">
                <a16:creationId xmlns:a16="http://schemas.microsoft.com/office/drawing/2014/main" id="{9D0B00F8-C3C3-4E2A-8E51-317DC2727174}"/>
              </a:ext>
            </a:extLst>
          </p:cNvPr>
          <p:cNvPicPr>
            <a:picLocks noChangeAspect="1"/>
          </p:cNvPicPr>
          <p:nvPr/>
        </p:nvPicPr>
        <p:blipFill>
          <a:blip r:embed="rId6" cstate="print">
            <a:extLst>
              <a:ext uri="{28A0092B-C50C-407E-A947-70E740481C1C}">
                <a14:useLocalDpi xmlns:a14="http://schemas.microsoft.com/office/drawing/2010/main" val="0"/>
              </a:ext>
            </a:extLst>
          </a:blip>
          <a:srcRect t="256" b="256"/>
          <a:stretch>
            <a:fillRect/>
          </a:stretch>
        </p:blipFill>
        <p:spPr>
          <a:xfrm>
            <a:off x="2755559" y="2907454"/>
            <a:ext cx="1678800" cy="912104"/>
          </a:xfrm>
          <a:prstGeom prst="rect">
            <a:avLst/>
          </a:prstGeom>
        </p:spPr>
      </p:pic>
      <p:sp>
        <p:nvSpPr>
          <p:cNvPr id="55" name="Rectangle 54">
            <a:extLst>
              <a:ext uri="{FF2B5EF4-FFF2-40B4-BE49-F238E27FC236}">
                <a16:creationId xmlns:a16="http://schemas.microsoft.com/office/drawing/2014/main" id="{862212C0-5866-4191-B565-6DCDBE28F775}"/>
              </a:ext>
            </a:extLst>
          </p:cNvPr>
          <p:cNvSpPr/>
          <p:nvPr/>
        </p:nvSpPr>
        <p:spPr>
          <a:xfrm>
            <a:off x="2755559"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6" name="Picture Placeholder 12">
            <a:extLst>
              <a:ext uri="{FF2B5EF4-FFF2-40B4-BE49-F238E27FC236}">
                <a16:creationId xmlns:a16="http://schemas.microsoft.com/office/drawing/2014/main" id="{849E762F-2ECF-41E8-BF74-60451B57732C}"/>
              </a:ext>
            </a:extLst>
          </p:cNvPr>
          <p:cNvPicPr>
            <a:picLocks noChangeAspect="1"/>
          </p:cNvPicPr>
          <p:nvPr/>
        </p:nvPicPr>
        <p:blipFill>
          <a:blip r:embed="rId7" cstate="print">
            <a:extLst>
              <a:ext uri="{28A0092B-C50C-407E-A947-70E740481C1C}">
                <a14:useLocalDpi xmlns:a14="http://schemas.microsoft.com/office/drawing/2010/main" val="0"/>
              </a:ext>
            </a:extLst>
          </a:blip>
          <a:srcRect t="256" b="256"/>
          <a:stretch>
            <a:fillRect/>
          </a:stretch>
        </p:blipFill>
        <p:spPr>
          <a:xfrm>
            <a:off x="6746876" y="2903613"/>
            <a:ext cx="1679400" cy="912429"/>
          </a:xfrm>
          <a:prstGeom prst="rect">
            <a:avLst/>
          </a:prstGeom>
        </p:spPr>
      </p:pic>
      <p:pic>
        <p:nvPicPr>
          <p:cNvPr id="57" name="Picture Placeholder 2">
            <a:extLst>
              <a:ext uri="{FF2B5EF4-FFF2-40B4-BE49-F238E27FC236}">
                <a16:creationId xmlns:a16="http://schemas.microsoft.com/office/drawing/2014/main" id="{4D10553A-F03A-4310-8390-8A9BE1593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318" y="2903612"/>
            <a:ext cx="1676399" cy="912430"/>
          </a:xfrm>
          <a:prstGeom prst="rect">
            <a:avLst/>
          </a:prstGeom>
        </p:spPr>
      </p:pic>
      <p:sp>
        <p:nvSpPr>
          <p:cNvPr id="58" name="Rectangle 57">
            <a:extLst>
              <a:ext uri="{FF2B5EF4-FFF2-40B4-BE49-F238E27FC236}">
                <a16:creationId xmlns:a16="http://schemas.microsoft.com/office/drawing/2014/main" id="{2E185941-61D1-4CB9-9508-95D1D5EE23E4}"/>
              </a:ext>
            </a:extLst>
          </p:cNvPr>
          <p:cNvSpPr/>
          <p:nvPr/>
        </p:nvSpPr>
        <p:spPr>
          <a:xfrm>
            <a:off x="4751518"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sp>
        <p:nvSpPr>
          <p:cNvPr id="59" name="Rectangle 58">
            <a:extLst>
              <a:ext uri="{FF2B5EF4-FFF2-40B4-BE49-F238E27FC236}">
                <a16:creationId xmlns:a16="http://schemas.microsoft.com/office/drawing/2014/main" id="{C005F942-0A57-4C8B-A2A9-B392EB5D1FF3}"/>
              </a:ext>
            </a:extLst>
          </p:cNvPr>
          <p:cNvSpPr/>
          <p:nvPr/>
        </p:nvSpPr>
        <p:spPr>
          <a:xfrm>
            <a:off x="6747476"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nvGrpSpPr>
          <p:cNvPr id="29" name="Group 28">
            <a:extLst>
              <a:ext uri="{FF2B5EF4-FFF2-40B4-BE49-F238E27FC236}">
                <a16:creationId xmlns:a16="http://schemas.microsoft.com/office/drawing/2014/main" id="{DBE184AD-FE5E-4A60-8E52-A023B394E013}"/>
              </a:ext>
            </a:extLst>
          </p:cNvPr>
          <p:cNvGrpSpPr/>
          <p:nvPr/>
        </p:nvGrpSpPr>
        <p:grpSpPr>
          <a:xfrm>
            <a:off x="6746876" y="1068207"/>
            <a:ext cx="1680000" cy="1406094"/>
            <a:chOff x="4750918" y="1068207"/>
            <a:chExt cx="1680000" cy="1406094"/>
          </a:xfrm>
        </p:grpSpPr>
        <p:sp>
          <p:nvSpPr>
            <p:cNvPr id="31" name="TextBox 30">
              <a:extLst>
                <a:ext uri="{FF2B5EF4-FFF2-40B4-BE49-F238E27FC236}">
                  <a16:creationId xmlns:a16="http://schemas.microsoft.com/office/drawing/2014/main" id="{22FA53AF-73F1-46DF-9DC0-ECCC4BD1715B}"/>
                </a:ext>
              </a:extLst>
            </p:cNvPr>
            <p:cNvSpPr txBox="1"/>
            <p:nvPr/>
          </p:nvSpPr>
          <p:spPr>
            <a:xfrm>
              <a:off x="4753918" y="2043414"/>
              <a:ext cx="1676400" cy="430887"/>
            </a:xfrm>
            <a:prstGeom prst="rect">
              <a:avLst/>
            </a:prstGeom>
            <a:noFill/>
          </p:spPr>
          <p:txBody>
            <a:bodyPr wrap="square" rtlCol="0">
              <a:spAutoFit/>
            </a:bodyPr>
            <a:lstStyle/>
            <a:p>
              <a:pPr algn="ctr"/>
              <a:r>
                <a:rPr lang="en-IN" sz="1100" dirty="0">
                  <a:ea typeface="Roboto Light" panose="02000000000000000000" pitchFamily="2" charset="0"/>
                </a:rPr>
                <a:t>Application Management Services</a:t>
              </a:r>
            </a:p>
          </p:txBody>
        </p:sp>
        <p:pic>
          <p:nvPicPr>
            <p:cNvPr id="32" name="Picture Placeholder 6">
              <a:extLst>
                <a:ext uri="{FF2B5EF4-FFF2-40B4-BE49-F238E27FC236}">
                  <a16:creationId xmlns:a16="http://schemas.microsoft.com/office/drawing/2014/main" id="{2733185A-19CB-4617-8E08-2E4F007ED733}"/>
                </a:ext>
              </a:extLst>
            </p:cNvPr>
            <p:cNvPicPr>
              <a:picLocks noChangeAspect="1"/>
            </p:cNvPicPr>
            <p:nvPr/>
          </p:nvPicPr>
          <p:blipFill>
            <a:blip r:embed="rId9" cstate="print">
              <a:extLst>
                <a:ext uri="{28A0092B-C50C-407E-A947-70E740481C1C}">
                  <a14:useLocalDpi xmlns:a14="http://schemas.microsoft.com/office/drawing/2010/main" val="0"/>
                </a:ext>
              </a:extLst>
            </a:blip>
            <a:srcRect t="256" b="256"/>
            <a:stretch>
              <a:fillRect/>
            </a:stretch>
          </p:blipFill>
          <p:spPr>
            <a:xfrm flipH="1">
              <a:off x="4750918" y="1068207"/>
              <a:ext cx="1680000" cy="912756"/>
            </a:xfrm>
            <a:prstGeom prst="rect">
              <a:avLst/>
            </a:prstGeom>
          </p:spPr>
        </p:pic>
        <p:sp>
          <p:nvSpPr>
            <p:cNvPr id="33" name="Rectangle 32">
              <a:extLst>
                <a:ext uri="{FF2B5EF4-FFF2-40B4-BE49-F238E27FC236}">
                  <a16:creationId xmlns:a16="http://schemas.microsoft.com/office/drawing/2014/main" id="{AAF6CF15-6679-4F29-B607-85209CF26B78}"/>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spTree>
    <p:extLst>
      <p:ext uri="{BB962C8B-B14F-4D97-AF65-F5344CB8AC3E}">
        <p14:creationId xmlns:p14="http://schemas.microsoft.com/office/powerpoint/2010/main" val="4242559314"/>
      </p:ext>
    </p:extLst>
  </p:cSld>
  <p:clrMapOvr>
    <a:masterClrMapping/>
  </p:clrMapOvr>
</p:sld>
</file>

<file path=ppt/theme/theme1.xml><?xml version="1.0" encoding="utf-8"?>
<a:theme xmlns:a="http://schemas.openxmlformats.org/drawingml/2006/main" name="Merino">
  <a:themeElements>
    <a:clrScheme name="Custom 6">
      <a:dk1>
        <a:sysClr val="windowText" lastClr="000000"/>
      </a:dk1>
      <a:lt1>
        <a:sysClr val="window" lastClr="FFFFFF"/>
      </a:lt1>
      <a:dk2>
        <a:srgbClr val="262626"/>
      </a:dk2>
      <a:lt2>
        <a:srgbClr val="FFFFFF"/>
      </a:lt2>
      <a:accent1>
        <a:srgbClr val="262626"/>
      </a:accent1>
      <a:accent2>
        <a:srgbClr val="C31F15"/>
      </a:accent2>
      <a:accent3>
        <a:srgbClr val="92A70E"/>
      </a:accent3>
      <a:accent4>
        <a:srgbClr val="F55E1B"/>
      </a:accent4>
      <a:accent5>
        <a:srgbClr val="0070C0"/>
      </a:accent5>
      <a:accent6>
        <a:srgbClr val="00B0F0"/>
      </a:accent6>
      <a:hlink>
        <a:srgbClr val="7030A0"/>
      </a:hlink>
      <a:folHlink>
        <a:srgbClr val="FFFFF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20052</TotalTime>
  <Words>1361</Words>
  <Application>Microsoft Office PowerPoint</Application>
  <PresentationFormat>On-screen Show (16:9)</PresentationFormat>
  <Paragraphs>243</Paragraphs>
  <Slides>29</Slides>
  <Notes>3</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Garamond</vt:lpstr>
      <vt:lpstr>Proxi nova</vt:lpstr>
      <vt:lpstr>Proxima Nova Lt</vt:lpstr>
      <vt:lpstr>Trebuchet MS</vt:lpstr>
      <vt:lpstr>Merino</vt:lpstr>
      <vt:lpstr>PowerPoint Presentation</vt:lpstr>
      <vt:lpstr>Expect Beyond</vt:lpstr>
      <vt:lpstr>PowerPoint Presentation</vt:lpstr>
      <vt:lpstr>About Merino Services </vt:lpstr>
      <vt:lpstr>GLOBAL PRESENCE</vt:lpstr>
      <vt:lpstr>Merino Expertise</vt:lpstr>
      <vt:lpstr>Merino’s Dual Advantage</vt:lpstr>
      <vt:lpstr> Services </vt:lpstr>
      <vt:lpstr>SERVICES OFFERINGS</vt:lpstr>
      <vt:lpstr>   industries Focus </vt:lpstr>
      <vt:lpstr>INDUSTRIES FOCUS</vt:lpstr>
      <vt:lpstr>PowerPoint Presentation</vt:lpstr>
      <vt:lpstr>Business challenges we see</vt:lpstr>
      <vt:lpstr>Business challenges we see</vt:lpstr>
      <vt:lpstr>What if you could?</vt:lpstr>
      <vt:lpstr>And you also had?</vt:lpstr>
      <vt:lpstr>..and it looked like this?</vt:lpstr>
      <vt:lpstr>Meeting your business challenges</vt:lpstr>
      <vt:lpstr> Some Key Differentiators</vt:lpstr>
      <vt:lpstr>Making innovation work for you</vt:lpstr>
      <vt:lpstr>PowerPoint Presentation</vt:lpstr>
      <vt:lpstr>PowerPoint Presentation</vt:lpstr>
      <vt:lpstr>PowerPoint Presentation</vt:lpstr>
      <vt:lpstr>Synopsis</vt:lpstr>
      <vt:lpstr> Delivery Model</vt:lpstr>
      <vt:lpstr>DELIVERY MODEL</vt:lpstr>
      <vt:lpstr>  Why Merino</vt:lpstr>
      <vt:lpstr>WHY MERINO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Aslam Khan</dc:title>
  <dc:creator>Version 2</dc:creator>
  <cp:lastModifiedBy>Aslam Khan</cp:lastModifiedBy>
  <cp:revision>774</cp:revision>
  <dcterms:created xsi:type="dcterms:W3CDTF">2013-04-05T05:47:06Z</dcterms:created>
  <dcterms:modified xsi:type="dcterms:W3CDTF">2020-02-03T12:50:39Z</dcterms:modified>
</cp:coreProperties>
</file>